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0" r:id="rId4"/>
    <p:sldId id="258" r:id="rId5"/>
    <p:sldId id="259" r:id="rId6"/>
    <p:sldId id="260" r:id="rId7"/>
    <p:sldId id="268" r:id="rId8"/>
    <p:sldId id="261" r:id="rId9"/>
    <p:sldId id="262" r:id="rId10"/>
    <p:sldId id="269"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138"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734B2-36F3-4488-8323-3CFBE33A02D4}"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734B2-36F3-4488-8323-3CFBE33A02D4}"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734B2-36F3-4488-8323-3CFBE33A02D4}"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734B2-36F3-4488-8323-3CFBE33A02D4}"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734B2-36F3-4488-8323-3CFBE33A02D4}"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734B2-36F3-4488-8323-3CFBE33A02D4}"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734B2-36F3-4488-8323-3CFBE33A02D4}" type="datetimeFigureOut">
              <a:rPr lang="en-US" smtClean="0"/>
              <a:pPr/>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734B2-36F3-4488-8323-3CFBE33A02D4}" type="datetimeFigureOut">
              <a:rPr lang="en-US" smtClean="0"/>
              <a:pPr/>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734B2-36F3-4488-8323-3CFBE33A02D4}" type="datetimeFigureOut">
              <a:rPr lang="en-US" smtClean="0"/>
              <a:pPr/>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734B2-36F3-4488-8323-3CFBE33A02D4}"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734B2-36F3-4488-8323-3CFBE33A02D4}"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F8F42-FFEF-4533-AF39-FC6C1331E492}" type="slidenum">
              <a:rPr lang="en-US" smtClean="0"/>
              <a:pPr/>
              <a:t>‹#›</a:t>
            </a:fld>
            <a:endParaRPr lang="en-US"/>
          </a:p>
        </p:txBody>
      </p:sp>
    </p:spTree>
  </p:cSld>
  <p:clrMapOvr>
    <a:masterClrMapping/>
  </p:clrMapOvr>
  <p:transition spd="slow">
    <p:wipe dir="d"/>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734B2-36F3-4488-8323-3CFBE33A02D4}" type="datetimeFigureOut">
              <a:rPr lang="en-US" smtClean="0"/>
              <a:pPr/>
              <a:t>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F8F42-FFEF-4533-AF39-FC6C1331E4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sndAc>
      <p:stSnd>
        <p:snd r:embed="rId13" name="voltage.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ransition spd="slow">
    <p:wipe dir="d"/>
    <p:sndAc>
      <p:stSnd>
        <p:snd r:embed="rId2" name="voltag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a:t>
            </a:r>
            <a:r>
              <a:rPr lang="en-US" baseline="30000" dirty="0" smtClean="0"/>
              <a:t>nd</a:t>
            </a:r>
            <a:r>
              <a:rPr lang="en-US" dirty="0" smtClean="0"/>
              <a:t> New Deal Continued</a:t>
            </a:r>
            <a:endParaRPr lang="en-US" dirty="0"/>
          </a:p>
        </p:txBody>
      </p:sp>
      <p:sp>
        <p:nvSpPr>
          <p:cNvPr id="3" name="Content Placeholder 2"/>
          <p:cNvSpPr>
            <a:spLocks noGrp="1"/>
          </p:cNvSpPr>
          <p:nvPr>
            <p:ph idx="1"/>
          </p:nvPr>
        </p:nvSpPr>
        <p:spPr>
          <a:xfrm>
            <a:off x="457200" y="1143000"/>
            <a:ext cx="8229600" cy="5562600"/>
          </a:xfrm>
        </p:spPr>
        <p:txBody>
          <a:bodyPr>
            <a:noAutofit/>
          </a:bodyPr>
          <a:lstStyle/>
          <a:p>
            <a:pPr lvl="0"/>
            <a:r>
              <a:rPr lang="en-US" sz="2500" dirty="0" smtClean="0"/>
              <a:t>The Social Security Act was passed in Aug. 1935. Through this, the federal government took responsibility for the basic needs of its citizens. It provided pensions for the elderly and aid to those injured in industrial accidents. However, it failed to help minorities.</a:t>
            </a:r>
          </a:p>
          <a:p>
            <a:pPr lvl="0"/>
            <a:r>
              <a:rPr lang="en-US" sz="2500" dirty="0" smtClean="0"/>
              <a:t>Other recovery acts included the Wagner Act of July 1935 which aided industry, the Soil Conservation Act of 1936 which was to help farmers, and the Rural Electrification Act of 1935 which lent money to farmers to build power plants. This last one brought electricity to 90% of all farms. </a:t>
            </a:r>
          </a:p>
          <a:p>
            <a:pPr>
              <a:buNone/>
            </a:pPr>
            <a:r>
              <a:rPr lang="en-US" sz="2500" dirty="0" smtClean="0"/>
              <a:t>But neither the 1</a:t>
            </a:r>
            <a:r>
              <a:rPr lang="en-US" sz="2500" baseline="30000" dirty="0" smtClean="0"/>
              <a:t>st</a:t>
            </a:r>
            <a:r>
              <a:rPr lang="en-US" sz="2500" dirty="0" smtClean="0"/>
              <a:t> New Deal or the 2</a:t>
            </a:r>
            <a:r>
              <a:rPr lang="en-US" sz="2500" baseline="30000" dirty="0" smtClean="0"/>
              <a:t>nd</a:t>
            </a:r>
            <a:r>
              <a:rPr lang="en-US" sz="2500" dirty="0" smtClean="0"/>
              <a:t> New Deal would get enough Americans working again. It was World War II which would eventually bring the U.S. out of the Great Depression.</a:t>
            </a:r>
            <a:endParaRPr lang="en-US" sz="2500" dirty="0"/>
          </a:p>
        </p:txBody>
      </p:sp>
      <p:pic>
        <p:nvPicPr>
          <p:cNvPr id="3073" name="Picture 1"/>
          <p:cNvPicPr>
            <a:picLocks noChangeAspect="1" noChangeArrowheads="1"/>
          </p:cNvPicPr>
          <p:nvPr/>
        </p:nvPicPr>
        <p:blipFill>
          <a:blip r:embed="rId3" cstate="print"/>
          <a:srcRect/>
          <a:stretch>
            <a:fillRect/>
          </a:stretch>
        </p:blipFill>
        <p:spPr bwMode="auto">
          <a:xfrm>
            <a:off x="2057400" y="3124200"/>
            <a:ext cx="5126355" cy="328612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981200" y="1219200"/>
            <a:ext cx="5562600" cy="5136135"/>
          </a:xfrm>
          <a:prstGeom prst="rect">
            <a:avLst/>
          </a:prstGeom>
          <a:noFill/>
          <a:ln w="9525">
            <a:noFill/>
            <a:miter lim="800000"/>
            <a:headEnd/>
            <a:tailEnd/>
          </a:ln>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ppt_x"/>
                                          </p:val>
                                        </p:tav>
                                        <p:tav tm="100000">
                                          <p:val>
                                            <p:strVal val="#ppt_x"/>
                                          </p:val>
                                        </p:tav>
                                      </p:tavLst>
                                    </p:anim>
                                    <p:anim calcmode="lin" valueType="num">
                                      <p:cBhvr additive="base">
                                        <p:cTn id="14"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073"/>
                                        </p:tgtEl>
                                        <p:attrNameLst>
                                          <p:attrName>ppt_x</p:attrName>
                                        </p:attrNameLst>
                                      </p:cBhvr>
                                      <p:tavLst>
                                        <p:tav tm="0">
                                          <p:val>
                                            <p:strVal val="ppt_x"/>
                                          </p:val>
                                        </p:tav>
                                        <p:tav tm="100000">
                                          <p:val>
                                            <p:strVal val="ppt_x"/>
                                          </p:val>
                                        </p:tav>
                                      </p:tavLst>
                                    </p:anim>
                                    <p:anim calcmode="lin" valueType="num">
                                      <p:cBhvr additive="base">
                                        <p:cTn id="19" dur="500"/>
                                        <p:tgtEl>
                                          <p:spTgt spid="3073"/>
                                        </p:tgtEl>
                                        <p:attrNameLst>
                                          <p:attrName>ppt_y</p:attrName>
                                        </p:attrNameLst>
                                      </p:cBhvr>
                                      <p:tavLst>
                                        <p:tav tm="0">
                                          <p:val>
                                            <p:strVal val="ppt_y"/>
                                          </p:val>
                                        </p:tav>
                                        <p:tav tm="100000">
                                          <p:val>
                                            <p:strVal val="1+ppt_h/2"/>
                                          </p:val>
                                        </p:tav>
                                      </p:tavLst>
                                    </p:anim>
                                    <p:set>
                                      <p:cBhvr>
                                        <p:cTn id="20" dur="1" fill="hold">
                                          <p:stCondLst>
                                            <p:cond delay="499"/>
                                          </p:stCondLst>
                                        </p:cTn>
                                        <p:tgtEl>
                                          <p:spTgt spid="307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ppt_x"/>
                                          </p:val>
                                        </p:tav>
                                        <p:tav tm="100000">
                                          <p:val>
                                            <p:strVal val="#ppt_x"/>
                                          </p:val>
                                        </p:tav>
                                      </p:tavLst>
                                    </p:anim>
                                    <p:anim calcmode="lin" valueType="num">
                                      <p:cBhvr additive="base">
                                        <p:cTn id="3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3074"/>
                                        </p:tgtEl>
                                        <p:attrNameLst>
                                          <p:attrName>ppt_x</p:attrName>
                                        </p:attrNameLst>
                                      </p:cBhvr>
                                      <p:tavLst>
                                        <p:tav tm="0">
                                          <p:val>
                                            <p:strVal val="ppt_x"/>
                                          </p:val>
                                        </p:tav>
                                        <p:tav tm="100000">
                                          <p:val>
                                            <p:strVal val="ppt_x"/>
                                          </p:val>
                                        </p:tav>
                                      </p:tavLst>
                                    </p:anim>
                                    <p:anim calcmode="lin" valueType="num">
                                      <p:cBhvr additive="base">
                                        <p:cTn id="43" dur="500"/>
                                        <p:tgtEl>
                                          <p:spTgt spid="3074"/>
                                        </p:tgtEl>
                                        <p:attrNameLst>
                                          <p:attrName>ppt_y</p:attrName>
                                        </p:attrNameLst>
                                      </p:cBhvr>
                                      <p:tavLst>
                                        <p:tav tm="0">
                                          <p:val>
                                            <p:strVal val="ppt_y"/>
                                          </p:val>
                                        </p:tav>
                                        <p:tav tm="100000">
                                          <p:val>
                                            <p:strVal val="1+ppt_h/2"/>
                                          </p:val>
                                        </p:tav>
                                      </p:tavLst>
                                    </p:anim>
                                    <p:set>
                                      <p:cBhvr>
                                        <p:cTn id="44"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Great Depression would end……..</a:t>
            </a:r>
            <a:endParaRPr lang="en-US" dirty="0"/>
          </a:p>
        </p:txBody>
      </p:sp>
      <p:sp>
        <p:nvSpPr>
          <p:cNvPr id="5" name="Subtitle 4"/>
          <p:cNvSpPr>
            <a:spLocks noGrp="1"/>
          </p:cNvSpPr>
          <p:nvPr>
            <p:ph type="subTitle" idx="1"/>
          </p:nvPr>
        </p:nvSpPr>
        <p:spPr>
          <a:xfrm>
            <a:off x="1371600" y="3886200"/>
            <a:ext cx="6400800" cy="1066800"/>
          </a:xfrm>
        </p:spPr>
        <p:txBody>
          <a:bodyPr>
            <a:normAutofit fontScale="77500" lnSpcReduction="20000"/>
          </a:bodyPr>
          <a:lstStyle/>
          <a:p>
            <a:r>
              <a:rPr lang="en-US" dirty="0" smtClean="0">
                <a:solidFill>
                  <a:schemeClr val="tx1"/>
                </a:solidFill>
              </a:rPr>
              <a:t>But only after World War II started and the U.S.  began producing goods for the Allied forces</a:t>
            </a:r>
          </a:p>
          <a:p>
            <a:pPr lvl="0"/>
            <a:endParaRPr lang="en-US" dirty="0">
              <a:solidFill>
                <a:schemeClr val="tx1"/>
              </a:solidFill>
            </a:endParaRPr>
          </a:p>
        </p:txBody>
      </p:sp>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Deal</a:t>
            </a:r>
            <a:endParaRPr lang="en-US" dirty="0"/>
          </a:p>
        </p:txBody>
      </p:sp>
      <p:sp>
        <p:nvSpPr>
          <p:cNvPr id="3" name="Subtitle 2"/>
          <p:cNvSpPr>
            <a:spLocks noGrp="1"/>
          </p:cNvSpPr>
          <p:nvPr>
            <p:ph type="subTitle" idx="1"/>
          </p:nvPr>
        </p:nvSpPr>
        <p:spPr/>
        <p:txBody>
          <a:bodyPr>
            <a:normAutofit/>
          </a:bodyPr>
          <a:lstStyle/>
          <a:p>
            <a:r>
              <a:rPr lang="en-US" sz="2800" dirty="0" smtClean="0">
                <a:solidFill>
                  <a:schemeClr val="tx1"/>
                </a:solidFill>
              </a:rPr>
              <a:t>FDR’s Answer to the Great Depression</a:t>
            </a:r>
          </a:p>
          <a:p>
            <a:r>
              <a:rPr lang="en-US" sz="2800" dirty="0" smtClean="0">
                <a:solidFill>
                  <a:schemeClr val="tx1"/>
                </a:solidFill>
              </a:rPr>
              <a:t>By: Christopher W. Miller</a:t>
            </a:r>
            <a:endParaRPr lang="en-US" sz="2800" dirty="0">
              <a:solidFill>
                <a:schemeClr val="tx1"/>
              </a:solidFill>
            </a:endParaRPr>
          </a:p>
        </p:txBody>
      </p:sp>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Brother, Can You Spare a Dime?</a:t>
            </a:r>
            <a:br>
              <a:rPr lang="en-US" b="1" i="1" dirty="0" smtClean="0"/>
            </a:br>
            <a:r>
              <a:rPr lang="en-US" b="1" i="1" dirty="0" smtClean="0"/>
              <a:t>As Sung By: Bing Crosby</a:t>
            </a:r>
            <a:endParaRPr lang="en-US" b="1" i="1" dirty="0"/>
          </a:p>
        </p:txBody>
      </p:sp>
      <p:sp>
        <p:nvSpPr>
          <p:cNvPr id="3" name="Content Placeholder 2"/>
          <p:cNvSpPr>
            <a:spLocks noGrp="1"/>
          </p:cNvSpPr>
          <p:nvPr>
            <p:ph idx="1"/>
          </p:nvPr>
        </p:nvSpPr>
        <p:spPr>
          <a:xfrm>
            <a:off x="1524000" y="1447800"/>
            <a:ext cx="6553200" cy="4876800"/>
          </a:xfrm>
          <a:solidFill>
            <a:schemeClr val="tx2">
              <a:lumMod val="40000"/>
              <a:lumOff val="60000"/>
            </a:schemeClr>
          </a:solidFill>
        </p:spPr>
        <p:txBody>
          <a:bodyPr>
            <a:normAutofit lnSpcReduction="10000"/>
          </a:bodyPr>
          <a:lstStyle/>
          <a:p>
            <a:pPr marL="0">
              <a:spcBef>
                <a:spcPts val="0"/>
              </a:spcBef>
              <a:buNone/>
            </a:pPr>
            <a:r>
              <a:rPr lang="en-US" sz="2200" b="1" dirty="0" smtClean="0">
                <a:latin typeface="Times New Roman"/>
                <a:ea typeface="Times New Roman"/>
              </a:rPr>
              <a:t>They used to tell me I was building a dream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And so I followed the mob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When there was earth to plow or guns to bear </a:t>
            </a:r>
            <a:r>
              <a:rPr lang="en-US" sz="2200" b="1" dirty="0" smtClean="0">
                <a:latin typeface="Times New Roman"/>
                <a:ea typeface="MS Mincho"/>
              </a:rPr>
              <a:t> </a:t>
            </a:r>
            <a:r>
              <a:rPr lang="en-US" sz="2200" b="1" dirty="0" smtClean="0">
                <a:latin typeface="Times New Roman"/>
                <a:ea typeface="Times New Roman"/>
              </a:rPr>
              <a:t>I was always there, right on the job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
            </a:r>
            <a:br>
              <a:rPr lang="en-US" sz="2200" b="1" dirty="0" smtClean="0">
                <a:latin typeface="Times New Roman"/>
                <a:ea typeface="Times New Roman"/>
              </a:rPr>
            </a:br>
            <a:r>
              <a:rPr lang="en-US" sz="2200" b="1" dirty="0" smtClean="0">
                <a:latin typeface="Times New Roman"/>
                <a:ea typeface="Times New Roman"/>
              </a:rPr>
              <a:t>They used to tell me I was building a dream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With peace and glory ahead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Why should I be standing in line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Just waiting for bread? </a:t>
            </a:r>
            <a:br>
              <a:rPr lang="en-US" sz="2200" b="1" dirty="0" smtClean="0">
                <a:latin typeface="Times New Roman"/>
                <a:ea typeface="Times New Roman"/>
              </a:rPr>
            </a:b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Once I built a railroad, I made it run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Made it race against time </a:t>
            </a:r>
            <a:endParaRPr lang="en-US" sz="2200" b="1" dirty="0" smtClean="0">
              <a:latin typeface="Times New Roman"/>
              <a:ea typeface="MS Mincho"/>
            </a:endParaRPr>
          </a:p>
          <a:p>
            <a:pPr marL="0">
              <a:spcBef>
                <a:spcPts val="0"/>
              </a:spcBef>
              <a:buNone/>
            </a:pPr>
            <a:r>
              <a:rPr lang="en-US" sz="2200" b="1" dirty="0" smtClean="0">
                <a:latin typeface="Times New Roman"/>
                <a:ea typeface="Times New Roman"/>
              </a:rPr>
              <a:t>Once I built a railroad, now it's done </a:t>
            </a:r>
            <a:endParaRPr lang="en-US" sz="2200" b="1" dirty="0" smtClean="0">
              <a:latin typeface="Times New Roman"/>
              <a:ea typeface="MS Mincho"/>
            </a:endParaRPr>
          </a:p>
          <a:p>
            <a:pPr>
              <a:buNone/>
            </a:pPr>
            <a:r>
              <a:rPr lang="en-US" sz="2200" b="1" dirty="0" smtClean="0">
                <a:latin typeface="Times New Roman"/>
                <a:ea typeface="Times New Roman"/>
              </a:rPr>
              <a:t>Brother, can you spare a dime? </a:t>
            </a:r>
            <a:br>
              <a:rPr lang="en-US" sz="2200" b="1" dirty="0" smtClean="0">
                <a:latin typeface="Times New Roman"/>
                <a:ea typeface="Times New Roman"/>
              </a:rPr>
            </a:br>
            <a:endParaRPr lang="en-US" sz="2200" b="1" dirty="0"/>
          </a:p>
        </p:txBody>
      </p:sp>
      <p:sp>
        <p:nvSpPr>
          <p:cNvPr id="11" name="TextBox 10"/>
          <p:cNvSpPr txBox="1"/>
          <p:nvPr/>
        </p:nvSpPr>
        <p:spPr>
          <a:xfrm>
            <a:off x="1752600" y="1524000"/>
            <a:ext cx="5943600" cy="4985980"/>
          </a:xfrm>
          <a:prstGeom prst="rect">
            <a:avLst/>
          </a:prstGeom>
          <a:solidFill>
            <a:srgbClr val="FFC000"/>
          </a:solidFill>
        </p:spPr>
        <p:txBody>
          <a:bodyPr wrap="square" rtlCol="0">
            <a:spAutoFit/>
          </a:bodyPr>
          <a:lstStyle/>
          <a:p>
            <a:pPr lvl="0" fontAlgn="base">
              <a:spcBef>
                <a:spcPct val="0"/>
              </a:spcBef>
              <a:spcAft>
                <a:spcPct val="0"/>
              </a:spcAft>
            </a:pPr>
            <a:r>
              <a:rPr lang="en-US" sz="2000" b="1" dirty="0" smtClean="0">
                <a:latin typeface="Times New Roman" pitchFamily="18" charset="0"/>
                <a:ea typeface="Times New Roman" pitchFamily="18" charset="0"/>
                <a:cs typeface="Times New Roman" pitchFamily="18" charset="0"/>
              </a:rPr>
              <a:t>Once I built a tower up to the sun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Brick and rivet and lime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Once I built a tower, now it's done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Brother, can you spare a dime? </a:t>
            </a:r>
            <a:endParaRPr lang="en-US" sz="2000" b="1" dirty="0" smtClean="0">
              <a:latin typeface="Arial" pitchFamily="34" charset="0"/>
              <a:cs typeface="Arial" pitchFamily="34" charset="0"/>
            </a:endParaRPr>
          </a:p>
          <a:p>
            <a:pPr lvl="0" eaLnBrk="0" fontAlgn="base" hangingPunct="0">
              <a:spcBef>
                <a:spcPct val="0"/>
              </a:spcBef>
              <a:spcAft>
                <a:spcPct val="0"/>
              </a:spcAft>
            </a:pPr>
            <a:endParaRPr lang="en-US" sz="2000" b="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Once in khaki suits, gee, we looked swell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Full of that Yankee </a:t>
            </a:r>
            <a:r>
              <a:rPr lang="en-US" sz="2000" b="1" dirty="0" err="1" smtClean="0">
                <a:latin typeface="Times New Roman" pitchFamily="18" charset="0"/>
                <a:ea typeface="Times New Roman" pitchFamily="18" charset="0"/>
                <a:cs typeface="Times New Roman" pitchFamily="18" charset="0"/>
              </a:rPr>
              <a:t>Doodly</a:t>
            </a:r>
            <a:r>
              <a:rPr lang="en-US" sz="2000" b="1" dirty="0" smtClean="0">
                <a:latin typeface="Times New Roman" pitchFamily="18" charset="0"/>
                <a:ea typeface="Times New Roman" pitchFamily="18" charset="0"/>
                <a:cs typeface="Times New Roman" pitchFamily="18" charset="0"/>
              </a:rPr>
              <a:t> Dum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Half a million boots went slogging through Hell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And I was the kid with the drum </a:t>
            </a:r>
            <a:br>
              <a:rPr lang="en-US" sz="2000" b="1" dirty="0" smtClean="0">
                <a:latin typeface="Times New Roman" pitchFamily="18" charset="0"/>
                <a:ea typeface="Times New Roman" pitchFamily="18" charset="0"/>
                <a:cs typeface="Times New Roman" pitchFamily="18" charset="0"/>
              </a:rPr>
            </a:b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Say, don't you remember?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They called me 'Al'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It was 'Al' all the time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Why don't you remember? I'm your pal </a:t>
            </a:r>
            <a:endParaRPr lang="en-US" sz="2000" b="1" dirty="0" smtClean="0">
              <a:latin typeface="Arial" pitchFamily="34" charset="0"/>
              <a:cs typeface="Arial" pitchFamily="34"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Say buddy, can you spare a dime?</a:t>
            </a:r>
            <a:endParaRPr lang="en-US" sz="2000" b="1" dirty="0" smtClean="0">
              <a:latin typeface="Arial" pitchFamily="34" charset="0"/>
              <a:cs typeface="Arial" pitchFamily="34" charset="0"/>
            </a:endParaRPr>
          </a:p>
          <a:p>
            <a:endParaRPr lang="en-US" dirty="0"/>
          </a:p>
        </p:txBody>
      </p:sp>
      <p:sp>
        <p:nvSpPr>
          <p:cNvPr id="12" name="TextBox 11"/>
          <p:cNvSpPr txBox="1"/>
          <p:nvPr/>
        </p:nvSpPr>
        <p:spPr>
          <a:xfrm>
            <a:off x="304800" y="2133600"/>
            <a:ext cx="5334000" cy="3447098"/>
          </a:xfrm>
          <a:prstGeom prst="rect">
            <a:avLst/>
          </a:prstGeom>
          <a:solidFill>
            <a:srgbClr val="FF0000"/>
          </a:solidFill>
        </p:spPr>
        <p:txBody>
          <a:bodyPr wrap="square" rtlCol="0">
            <a:spAutoFit/>
          </a:bodyPr>
          <a:lstStyle/>
          <a:p>
            <a:r>
              <a:rPr lang="en-US" sz="2000" b="1" dirty="0" smtClean="0">
                <a:latin typeface="Times New Roman" pitchFamily="18" charset="0"/>
                <a:cs typeface="Times New Roman" pitchFamily="18" charset="0"/>
              </a:rPr>
              <a:t>Once in khaki suits, ah, gee, we looked swell </a:t>
            </a:r>
          </a:p>
          <a:p>
            <a:r>
              <a:rPr lang="en-US" sz="2000" b="1" dirty="0" smtClean="0">
                <a:latin typeface="Times New Roman" pitchFamily="18" charset="0"/>
                <a:cs typeface="Times New Roman" pitchFamily="18" charset="0"/>
              </a:rPr>
              <a:t>Full of that Yankee </a:t>
            </a:r>
            <a:r>
              <a:rPr lang="en-US" sz="2000" b="1" dirty="0" err="1" smtClean="0">
                <a:latin typeface="Times New Roman" pitchFamily="18" charset="0"/>
                <a:cs typeface="Times New Roman" pitchFamily="18" charset="0"/>
              </a:rPr>
              <a:t>Doodly</a:t>
            </a:r>
            <a:r>
              <a:rPr lang="en-US" sz="2000" b="1" dirty="0" smtClean="0">
                <a:latin typeface="Times New Roman" pitchFamily="18" charset="0"/>
                <a:cs typeface="Times New Roman" pitchFamily="18" charset="0"/>
              </a:rPr>
              <a:t> Dum </a:t>
            </a:r>
          </a:p>
          <a:p>
            <a:r>
              <a:rPr lang="en-US" sz="2000" b="1" dirty="0" smtClean="0">
                <a:latin typeface="Times New Roman" pitchFamily="18" charset="0"/>
                <a:cs typeface="Times New Roman" pitchFamily="18" charset="0"/>
              </a:rPr>
              <a:t>Half a million boots went slogging through Hell </a:t>
            </a:r>
          </a:p>
          <a:p>
            <a:r>
              <a:rPr lang="en-US" sz="2000" b="1" dirty="0" smtClean="0">
                <a:latin typeface="Times New Roman" pitchFamily="18" charset="0"/>
                <a:cs typeface="Times New Roman" pitchFamily="18" charset="0"/>
              </a:rPr>
              <a:t>And I was the kid with the drum </a:t>
            </a:r>
            <a:br>
              <a:rPr lang="en-US" sz="2000" b="1" dirty="0" smtClean="0">
                <a:latin typeface="Times New Roman" pitchFamily="18" charset="0"/>
                <a:cs typeface="Times New Roman" pitchFamily="18" charset="0"/>
              </a:rPr>
            </a:b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Oh, say, don't you remember? </a:t>
            </a:r>
          </a:p>
          <a:p>
            <a:r>
              <a:rPr lang="en-US" sz="2000" b="1" dirty="0" smtClean="0">
                <a:latin typeface="Times New Roman" pitchFamily="18" charset="0"/>
                <a:cs typeface="Times New Roman" pitchFamily="18" charset="0"/>
              </a:rPr>
              <a:t>They called me 'Al' </a:t>
            </a:r>
          </a:p>
          <a:p>
            <a:r>
              <a:rPr lang="en-US" sz="2000" b="1" dirty="0" smtClean="0">
                <a:latin typeface="Times New Roman" pitchFamily="18" charset="0"/>
                <a:cs typeface="Times New Roman" pitchFamily="18" charset="0"/>
              </a:rPr>
              <a:t>It was 'Al' all the time </a:t>
            </a:r>
          </a:p>
          <a:p>
            <a:r>
              <a:rPr lang="en-US" sz="2000" b="1" dirty="0" smtClean="0">
                <a:latin typeface="Times New Roman" pitchFamily="18" charset="0"/>
                <a:cs typeface="Times New Roman" pitchFamily="18" charset="0"/>
              </a:rPr>
              <a:t>Say, don't you remember? I'm your pal </a:t>
            </a:r>
          </a:p>
          <a:p>
            <a:r>
              <a:rPr lang="en-US" sz="2000" b="1" dirty="0" smtClean="0">
                <a:latin typeface="Times New Roman" pitchFamily="18" charset="0"/>
                <a:cs typeface="Times New Roman" pitchFamily="18" charset="0"/>
              </a:rPr>
              <a:t>Buddy, can you spare a dime?</a:t>
            </a:r>
          </a:p>
          <a:p>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5943600" y="2667000"/>
            <a:ext cx="3048000" cy="2286000"/>
          </a:xfrm>
          <a:prstGeom prst="rect">
            <a:avLst/>
          </a:prstGeom>
          <a:noFill/>
          <a:ln w="9525">
            <a:noFill/>
            <a:miter lim="800000"/>
            <a:headEnd/>
            <a:tailEnd/>
          </a:ln>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0" end="0"/>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0" end="0"/>
                                            </p:txEl>
                                          </p:spTgt>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1" end="1"/>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5" dur="500"/>
                                        <p:tgtEl>
                                          <p:spTgt spid="3">
                                            <p:txEl>
                                              <p:pRg st="2" end="2"/>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3">
                                            <p:txEl>
                                              <p:pRg st="2" end="2"/>
                                            </p:txEl>
                                          </p:spTgt>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9" dur="500"/>
                                        <p:tgtEl>
                                          <p:spTgt spid="3">
                                            <p:txEl>
                                              <p:pRg st="3" end="3"/>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3">
                                            <p:txEl>
                                              <p:pRg st="3" end="3"/>
                                            </p:txEl>
                                          </p:spTgt>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4" end="4"/>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4" end="4"/>
                                            </p:txEl>
                                          </p:spTgt>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7" dur="500"/>
                                        <p:tgtEl>
                                          <p:spTgt spid="3">
                                            <p:txEl>
                                              <p:pRg st="5" end="5"/>
                                            </p:txEl>
                                          </p:spTgt>
                                        </p:tgtEl>
                                        <p:attrNameLst>
                                          <p:attrName>ppt_y</p:attrName>
                                        </p:attrNameLst>
                                      </p:cBhvr>
                                      <p:tavLst>
                                        <p:tav tm="0">
                                          <p:val>
                                            <p:strVal val="ppt_y"/>
                                          </p:val>
                                        </p:tav>
                                        <p:tav tm="100000">
                                          <p:val>
                                            <p:strVal val="1+ppt_h/2"/>
                                          </p:val>
                                        </p:tav>
                                      </p:tavLst>
                                    </p:anim>
                                    <p:set>
                                      <p:cBhvr>
                                        <p:cTn id="78" dur="1" fill="hold">
                                          <p:stCondLst>
                                            <p:cond delay="499"/>
                                          </p:stCondLst>
                                        </p:cTn>
                                        <p:tgtEl>
                                          <p:spTgt spid="3">
                                            <p:txEl>
                                              <p:pRg st="5" end="5"/>
                                            </p:txEl>
                                          </p:spTgt>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1" dur="500"/>
                                        <p:tgtEl>
                                          <p:spTgt spid="3">
                                            <p:txEl>
                                              <p:pRg st="6" end="6"/>
                                            </p:txEl>
                                          </p:spTgt>
                                        </p:tgtEl>
                                        <p:attrNameLst>
                                          <p:attrName>ppt_y</p:attrName>
                                        </p:attrNameLst>
                                      </p:cBhvr>
                                      <p:tavLst>
                                        <p:tav tm="0">
                                          <p:val>
                                            <p:strVal val="ppt_y"/>
                                          </p:val>
                                        </p:tav>
                                        <p:tav tm="100000">
                                          <p:val>
                                            <p:strVal val="1+ppt_h/2"/>
                                          </p:val>
                                        </p:tav>
                                      </p:tavLst>
                                    </p:anim>
                                    <p:set>
                                      <p:cBhvr>
                                        <p:cTn id="82" dur="1" fill="hold">
                                          <p:stCondLst>
                                            <p:cond delay="499"/>
                                          </p:stCondLst>
                                        </p:cTn>
                                        <p:tgtEl>
                                          <p:spTgt spid="3">
                                            <p:txEl>
                                              <p:pRg st="6" end="6"/>
                                            </p:txEl>
                                          </p:spTgt>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7" end="7"/>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7" end="7"/>
                                            </p:txEl>
                                          </p:spTgt>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9" dur="500"/>
                                        <p:tgtEl>
                                          <p:spTgt spid="3">
                                            <p:txEl>
                                              <p:pRg st="8" end="8"/>
                                            </p:txEl>
                                          </p:spTgt>
                                        </p:tgtEl>
                                        <p:attrNameLst>
                                          <p:attrName>ppt_y</p:attrName>
                                        </p:attrNameLst>
                                      </p:cBhvr>
                                      <p:tavLst>
                                        <p:tav tm="0">
                                          <p:val>
                                            <p:strVal val="ppt_y"/>
                                          </p:val>
                                        </p:tav>
                                        <p:tav tm="100000">
                                          <p:val>
                                            <p:strVal val="1+ppt_h/2"/>
                                          </p:val>
                                        </p:tav>
                                      </p:tavLst>
                                    </p:anim>
                                    <p:set>
                                      <p:cBhvr>
                                        <p:cTn id="90" dur="1" fill="hold">
                                          <p:stCondLst>
                                            <p:cond delay="499"/>
                                          </p:stCondLst>
                                        </p:cTn>
                                        <p:tgtEl>
                                          <p:spTgt spid="3">
                                            <p:txEl>
                                              <p:pRg st="8" end="8"/>
                                            </p:txEl>
                                          </p:spTgt>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93" dur="500"/>
                                        <p:tgtEl>
                                          <p:spTgt spid="3">
                                            <p:txEl>
                                              <p:pRg st="9" end="9"/>
                                            </p:txEl>
                                          </p:spTgt>
                                        </p:tgtEl>
                                        <p:attrNameLst>
                                          <p:attrName>ppt_y</p:attrName>
                                        </p:attrNameLst>
                                      </p:cBhvr>
                                      <p:tavLst>
                                        <p:tav tm="0">
                                          <p:val>
                                            <p:strVal val="ppt_y"/>
                                          </p:val>
                                        </p:tav>
                                        <p:tav tm="100000">
                                          <p:val>
                                            <p:strVal val="1+ppt_h/2"/>
                                          </p:val>
                                        </p:tav>
                                      </p:tavLst>
                                    </p:anim>
                                    <p:set>
                                      <p:cBhvr>
                                        <p:cTn id="94" dur="1" fill="hold">
                                          <p:stCondLst>
                                            <p:cond delay="499"/>
                                          </p:stCondLst>
                                        </p:cTn>
                                        <p:tgtEl>
                                          <p:spTgt spid="3">
                                            <p:txEl>
                                              <p:pRg st="9" end="9"/>
                                            </p:txEl>
                                          </p:spTgt>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97" dur="500"/>
                                        <p:tgtEl>
                                          <p:spTgt spid="3">
                                            <p:txEl>
                                              <p:pRg st="10" end="10"/>
                                            </p:txEl>
                                          </p:spTgt>
                                        </p:tgtEl>
                                        <p:attrNameLst>
                                          <p:attrName>ppt_y</p:attrName>
                                        </p:attrNameLst>
                                      </p:cBhvr>
                                      <p:tavLst>
                                        <p:tav tm="0">
                                          <p:val>
                                            <p:strVal val="ppt_y"/>
                                          </p:val>
                                        </p:tav>
                                        <p:tav tm="100000">
                                          <p:val>
                                            <p:strVal val="1+ppt_h/2"/>
                                          </p:val>
                                        </p:tav>
                                      </p:tavLst>
                                    </p:anim>
                                    <p:set>
                                      <p:cBhvr>
                                        <p:cTn id="98" dur="1" fill="hold">
                                          <p:stCondLst>
                                            <p:cond delay="499"/>
                                          </p:stCondLst>
                                        </p:cTn>
                                        <p:tgtEl>
                                          <p:spTgt spid="3">
                                            <p:txEl>
                                              <p:pRg st="10" end="10"/>
                                            </p:txEl>
                                          </p:spTgt>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3">
                                            <p:bg/>
                                          </p:spTgt>
                                        </p:tgtEl>
                                        <p:attrNameLst>
                                          <p:attrName>ppt_x</p:attrName>
                                        </p:attrNameLst>
                                      </p:cBhvr>
                                      <p:tavLst>
                                        <p:tav tm="0">
                                          <p:val>
                                            <p:strVal val="ppt_x"/>
                                          </p:val>
                                        </p:tav>
                                        <p:tav tm="100000">
                                          <p:val>
                                            <p:strVal val="ppt_x"/>
                                          </p:val>
                                        </p:tav>
                                      </p:tavLst>
                                    </p:anim>
                                    <p:anim calcmode="lin" valueType="num">
                                      <p:cBhvr additive="base">
                                        <p:cTn id="101" dur="500"/>
                                        <p:tgtEl>
                                          <p:spTgt spid="3">
                                            <p:bg/>
                                          </p:spTgt>
                                        </p:tgtEl>
                                        <p:attrNameLst>
                                          <p:attrName>ppt_y</p:attrName>
                                        </p:attrNameLst>
                                      </p:cBhvr>
                                      <p:tavLst>
                                        <p:tav tm="0">
                                          <p:val>
                                            <p:strVal val="ppt_y"/>
                                          </p:val>
                                        </p:tav>
                                        <p:tav tm="100000">
                                          <p:val>
                                            <p:strVal val="1+ppt_h/2"/>
                                          </p:val>
                                        </p:tav>
                                      </p:tavLst>
                                    </p:anim>
                                    <p:set>
                                      <p:cBhvr>
                                        <p:cTn id="102" dur="1" fill="hold">
                                          <p:stCondLst>
                                            <p:cond delay="499"/>
                                          </p:stCondLst>
                                        </p:cTn>
                                        <p:tgtEl>
                                          <p:spTgt spid="3">
                                            <p:bg/>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additive="base">
                                        <p:cTn id="107" dur="500" fill="hold"/>
                                        <p:tgtEl>
                                          <p:spTgt spid="11"/>
                                        </p:tgtEl>
                                        <p:attrNameLst>
                                          <p:attrName>ppt_x</p:attrName>
                                        </p:attrNameLst>
                                      </p:cBhvr>
                                      <p:tavLst>
                                        <p:tav tm="0">
                                          <p:val>
                                            <p:strVal val="#ppt_x"/>
                                          </p:val>
                                        </p:tav>
                                        <p:tav tm="100000">
                                          <p:val>
                                            <p:strVal val="#ppt_x"/>
                                          </p:val>
                                        </p:tav>
                                      </p:tavLst>
                                    </p:anim>
                                    <p:anim calcmode="lin" valueType="num">
                                      <p:cBhvr additive="base">
                                        <p:cTn id="10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xit" presetSubtype="4" fill="hold" grpId="1" nodeType="clickEffect">
                                  <p:stCondLst>
                                    <p:cond delay="0"/>
                                  </p:stCondLst>
                                  <p:childTnLst>
                                    <p:anim calcmode="lin" valueType="num">
                                      <p:cBhvr additive="base">
                                        <p:cTn id="112" dur="500"/>
                                        <p:tgtEl>
                                          <p:spTgt spid="11"/>
                                        </p:tgtEl>
                                        <p:attrNameLst>
                                          <p:attrName>ppt_x</p:attrName>
                                        </p:attrNameLst>
                                      </p:cBhvr>
                                      <p:tavLst>
                                        <p:tav tm="0">
                                          <p:val>
                                            <p:strVal val="ppt_x"/>
                                          </p:val>
                                        </p:tav>
                                        <p:tav tm="100000">
                                          <p:val>
                                            <p:strVal val="ppt_x"/>
                                          </p:val>
                                        </p:tav>
                                      </p:tavLst>
                                    </p:anim>
                                    <p:anim calcmode="lin" valueType="num">
                                      <p:cBhvr additive="base">
                                        <p:cTn id="113" dur="500"/>
                                        <p:tgtEl>
                                          <p:spTgt spid="11"/>
                                        </p:tgtEl>
                                        <p:attrNameLst>
                                          <p:attrName>ppt_y</p:attrName>
                                        </p:attrNameLst>
                                      </p:cBhvr>
                                      <p:tavLst>
                                        <p:tav tm="0">
                                          <p:val>
                                            <p:strVal val="ppt_y"/>
                                          </p:val>
                                        </p:tav>
                                        <p:tav tm="100000">
                                          <p:val>
                                            <p:strVal val="1+ppt_h/2"/>
                                          </p:val>
                                        </p:tav>
                                      </p:tavLst>
                                    </p:anim>
                                    <p:set>
                                      <p:cBhvr>
                                        <p:cTn id="114" dur="1" fill="hold">
                                          <p:stCondLst>
                                            <p:cond delay="499"/>
                                          </p:stCondLst>
                                        </p:cTn>
                                        <p:tgtEl>
                                          <p:spTgt spid="1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028"/>
                                        </p:tgtEl>
                                        <p:attrNameLst>
                                          <p:attrName>style.visibility</p:attrName>
                                        </p:attrNameLst>
                                      </p:cBhvr>
                                      <p:to>
                                        <p:strVal val="visible"/>
                                      </p:to>
                                    </p:set>
                                    <p:anim calcmode="lin" valueType="num">
                                      <p:cBhvr additive="base">
                                        <p:cTn id="119" dur="500" fill="hold"/>
                                        <p:tgtEl>
                                          <p:spTgt spid="1028"/>
                                        </p:tgtEl>
                                        <p:attrNameLst>
                                          <p:attrName>ppt_x</p:attrName>
                                        </p:attrNameLst>
                                      </p:cBhvr>
                                      <p:tavLst>
                                        <p:tav tm="0">
                                          <p:val>
                                            <p:strVal val="#ppt_x"/>
                                          </p:val>
                                        </p:tav>
                                        <p:tav tm="100000">
                                          <p:val>
                                            <p:strVal val="#ppt_x"/>
                                          </p:val>
                                        </p:tav>
                                      </p:tavLst>
                                    </p:anim>
                                    <p:anim calcmode="lin" valueType="num">
                                      <p:cBhvr additive="base">
                                        <p:cTn id="120" dur="500" fill="hold"/>
                                        <p:tgtEl>
                                          <p:spTgt spid="102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additive="base">
                                        <p:cTn id="123" dur="500" fill="hold"/>
                                        <p:tgtEl>
                                          <p:spTgt spid="12"/>
                                        </p:tgtEl>
                                        <p:attrNameLst>
                                          <p:attrName>ppt_x</p:attrName>
                                        </p:attrNameLst>
                                      </p:cBhvr>
                                      <p:tavLst>
                                        <p:tav tm="0">
                                          <p:val>
                                            <p:strVal val="#ppt_x"/>
                                          </p:val>
                                        </p:tav>
                                        <p:tav tm="100000">
                                          <p:val>
                                            <p:strVal val="#ppt_x"/>
                                          </p:val>
                                        </p:tav>
                                      </p:tavLst>
                                    </p:anim>
                                    <p:anim calcmode="lin" valueType="num">
                                      <p:cBhvr additive="base">
                                        <p:cTn id="1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nodeType="clickEffect">
                                  <p:stCondLst>
                                    <p:cond delay="0"/>
                                  </p:stCondLst>
                                  <p:childTnLst>
                                    <p:anim calcmode="lin" valueType="num">
                                      <p:cBhvr additive="base">
                                        <p:cTn id="128" dur="500"/>
                                        <p:tgtEl>
                                          <p:spTgt spid="1028"/>
                                        </p:tgtEl>
                                        <p:attrNameLst>
                                          <p:attrName>ppt_x</p:attrName>
                                        </p:attrNameLst>
                                      </p:cBhvr>
                                      <p:tavLst>
                                        <p:tav tm="0">
                                          <p:val>
                                            <p:strVal val="ppt_x"/>
                                          </p:val>
                                        </p:tav>
                                        <p:tav tm="100000">
                                          <p:val>
                                            <p:strVal val="ppt_x"/>
                                          </p:val>
                                        </p:tav>
                                      </p:tavLst>
                                    </p:anim>
                                    <p:anim calcmode="lin" valueType="num">
                                      <p:cBhvr additive="base">
                                        <p:cTn id="129" dur="500"/>
                                        <p:tgtEl>
                                          <p:spTgt spid="1028"/>
                                        </p:tgtEl>
                                        <p:attrNameLst>
                                          <p:attrName>ppt_y</p:attrName>
                                        </p:attrNameLst>
                                      </p:cBhvr>
                                      <p:tavLst>
                                        <p:tav tm="0">
                                          <p:val>
                                            <p:strVal val="ppt_y"/>
                                          </p:val>
                                        </p:tav>
                                        <p:tav tm="100000">
                                          <p:val>
                                            <p:strVal val="1+ppt_h/2"/>
                                          </p:val>
                                        </p:tav>
                                      </p:tavLst>
                                    </p:anim>
                                    <p:set>
                                      <p:cBhvr>
                                        <p:cTn id="130" dur="1" fill="hold">
                                          <p:stCondLst>
                                            <p:cond delay="499"/>
                                          </p:stCondLst>
                                        </p:cTn>
                                        <p:tgtEl>
                                          <p:spTgt spid="1028"/>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12"/>
                                        </p:tgtEl>
                                        <p:attrNameLst>
                                          <p:attrName>ppt_x</p:attrName>
                                        </p:attrNameLst>
                                      </p:cBhvr>
                                      <p:tavLst>
                                        <p:tav tm="0">
                                          <p:val>
                                            <p:strVal val="ppt_x"/>
                                          </p:val>
                                        </p:tav>
                                        <p:tav tm="100000">
                                          <p:val>
                                            <p:strVal val="ppt_x"/>
                                          </p:val>
                                        </p:tav>
                                      </p:tavLst>
                                    </p:anim>
                                    <p:anim calcmode="lin" valueType="num">
                                      <p:cBhvr additive="base">
                                        <p:cTn id="133" dur="500"/>
                                        <p:tgtEl>
                                          <p:spTgt spid="12"/>
                                        </p:tgtEl>
                                        <p:attrNameLst>
                                          <p:attrName>ppt_y</p:attrName>
                                        </p:attrNameLst>
                                      </p:cBhvr>
                                      <p:tavLst>
                                        <p:tav tm="0">
                                          <p:val>
                                            <p:strVal val="ppt_y"/>
                                          </p:val>
                                        </p:tav>
                                        <p:tav tm="100000">
                                          <p:val>
                                            <p:strVal val="1+ppt_h/2"/>
                                          </p:val>
                                        </p:tav>
                                      </p:tavLst>
                                    </p:anim>
                                    <p:set>
                                      <p:cBhvr>
                                        <p:cTn id="1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FDR?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Born in 1882 in Hyde Park, NY, </a:t>
            </a:r>
            <a:r>
              <a:rPr lang="en-US" u="sng" dirty="0" smtClean="0"/>
              <a:t>Franklin Delano Roosevelt </a:t>
            </a:r>
            <a:r>
              <a:rPr lang="en-US" dirty="0" smtClean="0"/>
              <a:t>was an expert politician who was elected governor of New York twice before he became president.</a:t>
            </a:r>
          </a:p>
          <a:p>
            <a:r>
              <a:rPr lang="en-US" dirty="0" smtClean="0"/>
              <a:t>He married his distant cousin Eleanor Roosevelt in 1905. She worked often with the poor and exposed FDR to the problems of the common man.</a:t>
            </a:r>
          </a:p>
          <a:p>
            <a:r>
              <a:rPr lang="en-US" dirty="0" smtClean="0"/>
              <a:t>He developed Polio in 1921. He was paralyzed from the waist down for the rest of his life.</a:t>
            </a:r>
          </a:p>
          <a:p>
            <a:r>
              <a:rPr lang="en-US" dirty="0" smtClean="0"/>
              <a:t>He won the presidential election as a democrat in 1932 by 7 million votes. He would be elected a record number 4 times.</a:t>
            </a:r>
          </a:p>
          <a:p>
            <a:r>
              <a:rPr lang="en-US" dirty="0" smtClean="0"/>
              <a:t>He was famous for radio broadcasts or “Fireside Chats”. Through them, he made a connection to everyday people.</a:t>
            </a:r>
          </a:p>
          <a:p>
            <a:endParaRPr lang="en-US" dirty="0" smtClean="0"/>
          </a:p>
          <a:p>
            <a:endParaRPr lang="en-US" dirty="0"/>
          </a:p>
        </p:txBody>
      </p:sp>
      <p:pic>
        <p:nvPicPr>
          <p:cNvPr id="9217" name="Picture 1" descr="C:\Users\kurisu97\Documents\Chris' User Files\Chris' Teaching Materials\Mentor Teaching Materials\Multimedia Resources\History\Depression Era Resources\Images\Franklin D. Roosevelt.gif"/>
          <p:cNvPicPr>
            <a:picLocks noChangeAspect="1" noChangeArrowheads="1"/>
          </p:cNvPicPr>
          <p:nvPr/>
        </p:nvPicPr>
        <p:blipFill>
          <a:blip r:embed="rId3" cstate="print"/>
          <a:srcRect/>
          <a:stretch>
            <a:fillRect/>
          </a:stretch>
        </p:blipFill>
        <p:spPr bwMode="auto">
          <a:xfrm>
            <a:off x="2971800" y="2571750"/>
            <a:ext cx="3105531" cy="3981450"/>
          </a:xfrm>
          <a:prstGeom prst="rect">
            <a:avLst/>
          </a:prstGeom>
          <a:noFill/>
        </p:spPr>
      </p:pic>
      <p:pic>
        <p:nvPicPr>
          <p:cNvPr id="9218" name="Picture 2" descr="C:\Users\kurisu97\Documents\Chris' User Files\Chris' Teaching Materials\Mentor Teaching Materials\Multimedia Resources\History\Depression Era Resources\Images\franklin-d-roosevelt-eleanormarriage.jpg"/>
          <p:cNvPicPr>
            <a:picLocks noChangeAspect="1" noChangeArrowheads="1"/>
          </p:cNvPicPr>
          <p:nvPr/>
        </p:nvPicPr>
        <p:blipFill>
          <a:blip r:embed="rId4" cstate="print"/>
          <a:srcRect/>
          <a:stretch>
            <a:fillRect/>
          </a:stretch>
        </p:blipFill>
        <p:spPr bwMode="auto">
          <a:xfrm>
            <a:off x="533400" y="3657600"/>
            <a:ext cx="3671575" cy="2500312"/>
          </a:xfrm>
          <a:prstGeom prst="rect">
            <a:avLst/>
          </a:prstGeom>
          <a:noFill/>
        </p:spPr>
      </p:pic>
      <p:pic>
        <p:nvPicPr>
          <p:cNvPr id="9219" name="Picture 3" descr="C:\Users\kurisu97\Documents\Chris' User Files\Chris' Teaching Materials\Mentor Teaching Materials\Multimedia Resources\History\Depression Era Resources\Images\Eleanor Roosevelt.bmp"/>
          <p:cNvPicPr>
            <a:picLocks noChangeAspect="1" noChangeArrowheads="1"/>
          </p:cNvPicPr>
          <p:nvPr/>
        </p:nvPicPr>
        <p:blipFill>
          <a:blip r:embed="rId5" cstate="print"/>
          <a:srcRect/>
          <a:stretch>
            <a:fillRect/>
          </a:stretch>
        </p:blipFill>
        <p:spPr bwMode="auto">
          <a:xfrm>
            <a:off x="4876800" y="3733800"/>
            <a:ext cx="3405387" cy="2336800"/>
          </a:xfrm>
          <a:prstGeom prst="rect">
            <a:avLst/>
          </a:prstGeom>
          <a:noFill/>
        </p:spPr>
      </p:pic>
      <p:pic>
        <p:nvPicPr>
          <p:cNvPr id="9220" name="Picture 4" descr="C:\Users\kurisu97\Pictures\Solon Pictures\Solon 8th Grade D.C. and Gettysburg Trip\IMG_1369.JPG"/>
          <p:cNvPicPr>
            <a:picLocks noChangeAspect="1" noChangeArrowheads="1"/>
          </p:cNvPicPr>
          <p:nvPr/>
        </p:nvPicPr>
        <p:blipFill>
          <a:blip r:embed="rId6" cstate="print"/>
          <a:srcRect/>
          <a:stretch>
            <a:fillRect/>
          </a:stretch>
        </p:blipFill>
        <p:spPr bwMode="auto">
          <a:xfrm>
            <a:off x="1600200" y="1066800"/>
            <a:ext cx="6096000" cy="4572000"/>
          </a:xfrm>
          <a:prstGeom prst="rect">
            <a:avLst/>
          </a:prstGeom>
          <a:noFill/>
        </p:spPr>
      </p:pic>
      <p:pic>
        <p:nvPicPr>
          <p:cNvPr id="1026" name="Picture 2" descr="C:\Users\kurisu97\Pictures\Solon Pictures\Solon 8th Grade D.C. and Gettysburg Trip\IMG_1362.JPG"/>
          <p:cNvPicPr>
            <a:picLocks noChangeAspect="1" noChangeArrowheads="1"/>
          </p:cNvPicPr>
          <p:nvPr/>
        </p:nvPicPr>
        <p:blipFill>
          <a:blip r:embed="rId7" cstate="print"/>
          <a:srcRect l="2830" r="12264"/>
          <a:stretch>
            <a:fillRect/>
          </a:stretch>
        </p:blipFill>
        <p:spPr bwMode="auto">
          <a:xfrm>
            <a:off x="2057400" y="1981200"/>
            <a:ext cx="4572000" cy="4038600"/>
          </a:xfrm>
          <a:prstGeom prst="rect">
            <a:avLst/>
          </a:prstGeom>
          <a:noFill/>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7"/>
                                        </p:tgtEl>
                                        <p:attrNameLst>
                                          <p:attrName>style.visibility</p:attrName>
                                        </p:attrNameLst>
                                      </p:cBhvr>
                                      <p:to>
                                        <p:strVal val="visible"/>
                                      </p:to>
                                    </p:set>
                                    <p:anim calcmode="lin" valueType="num">
                                      <p:cBhvr additive="base">
                                        <p:cTn id="12" dur="500" fill="hold"/>
                                        <p:tgtEl>
                                          <p:spTgt spid="9217"/>
                                        </p:tgtEl>
                                        <p:attrNameLst>
                                          <p:attrName>ppt_x</p:attrName>
                                        </p:attrNameLst>
                                      </p:cBhvr>
                                      <p:tavLst>
                                        <p:tav tm="0">
                                          <p:val>
                                            <p:strVal val="#ppt_x"/>
                                          </p:val>
                                        </p:tav>
                                        <p:tav tm="100000">
                                          <p:val>
                                            <p:strVal val="#ppt_x"/>
                                          </p:val>
                                        </p:tav>
                                      </p:tavLst>
                                    </p:anim>
                                    <p:anim calcmode="lin" valueType="num">
                                      <p:cBhvr additive="base">
                                        <p:cTn id="13"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9217"/>
                                        </p:tgtEl>
                                        <p:attrNameLst>
                                          <p:attrName>ppt_x</p:attrName>
                                        </p:attrNameLst>
                                      </p:cBhvr>
                                      <p:tavLst>
                                        <p:tav tm="0">
                                          <p:val>
                                            <p:strVal val="ppt_x"/>
                                          </p:val>
                                        </p:tav>
                                        <p:tav tm="100000">
                                          <p:val>
                                            <p:strVal val="ppt_x"/>
                                          </p:val>
                                        </p:tav>
                                      </p:tavLst>
                                    </p:anim>
                                    <p:anim calcmode="lin" valueType="num">
                                      <p:cBhvr additive="base">
                                        <p:cTn id="18" dur="500"/>
                                        <p:tgtEl>
                                          <p:spTgt spid="9217"/>
                                        </p:tgtEl>
                                        <p:attrNameLst>
                                          <p:attrName>ppt_y</p:attrName>
                                        </p:attrNameLst>
                                      </p:cBhvr>
                                      <p:tavLst>
                                        <p:tav tm="0">
                                          <p:val>
                                            <p:strVal val="ppt_y"/>
                                          </p:val>
                                        </p:tav>
                                        <p:tav tm="100000">
                                          <p:val>
                                            <p:strVal val="1+ppt_h/2"/>
                                          </p:val>
                                        </p:tav>
                                      </p:tavLst>
                                    </p:anim>
                                    <p:set>
                                      <p:cBhvr>
                                        <p:cTn id="19" dur="1" fill="hold">
                                          <p:stCondLst>
                                            <p:cond delay="499"/>
                                          </p:stCondLst>
                                        </p:cTn>
                                        <p:tgtEl>
                                          <p:spTgt spid="92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ssolv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219"/>
                                        </p:tgtEl>
                                        <p:attrNameLst>
                                          <p:attrName>style.visibility</p:attrName>
                                        </p:attrNameLst>
                                      </p:cBhvr>
                                      <p:to>
                                        <p:strVal val="visible"/>
                                      </p:to>
                                    </p:set>
                                    <p:anim calcmode="lin" valueType="num">
                                      <p:cBhvr additive="base">
                                        <p:cTn id="29" dur="500" fill="hold"/>
                                        <p:tgtEl>
                                          <p:spTgt spid="9219"/>
                                        </p:tgtEl>
                                        <p:attrNameLst>
                                          <p:attrName>ppt_x</p:attrName>
                                        </p:attrNameLst>
                                      </p:cBhvr>
                                      <p:tavLst>
                                        <p:tav tm="0">
                                          <p:val>
                                            <p:strVal val="#ppt_x"/>
                                          </p:val>
                                        </p:tav>
                                        <p:tav tm="100000">
                                          <p:val>
                                            <p:strVal val="#ppt_x"/>
                                          </p:val>
                                        </p:tav>
                                      </p:tavLst>
                                    </p:anim>
                                    <p:anim calcmode="lin" valueType="num">
                                      <p:cBhvr additive="base">
                                        <p:cTn id="30" dur="500" fill="hold"/>
                                        <p:tgtEl>
                                          <p:spTgt spid="92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218"/>
                                        </p:tgtEl>
                                        <p:attrNameLst>
                                          <p:attrName>style.visibility</p:attrName>
                                        </p:attrNameLst>
                                      </p:cBhvr>
                                      <p:to>
                                        <p:strVal val="visible"/>
                                      </p:to>
                                    </p:set>
                                    <p:anim calcmode="lin" valueType="num">
                                      <p:cBhvr additive="base">
                                        <p:cTn id="33" dur="500" fill="hold"/>
                                        <p:tgtEl>
                                          <p:spTgt spid="9218"/>
                                        </p:tgtEl>
                                        <p:attrNameLst>
                                          <p:attrName>ppt_x</p:attrName>
                                        </p:attrNameLst>
                                      </p:cBhvr>
                                      <p:tavLst>
                                        <p:tav tm="0">
                                          <p:val>
                                            <p:strVal val="#ppt_x"/>
                                          </p:val>
                                        </p:tav>
                                        <p:tav tm="100000">
                                          <p:val>
                                            <p:strVal val="#ppt_x"/>
                                          </p:val>
                                        </p:tav>
                                      </p:tavLst>
                                    </p:anim>
                                    <p:anim calcmode="lin" valueType="num">
                                      <p:cBhvr additive="base">
                                        <p:cTn id="3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9219"/>
                                        </p:tgtEl>
                                        <p:attrNameLst>
                                          <p:attrName>ppt_x</p:attrName>
                                        </p:attrNameLst>
                                      </p:cBhvr>
                                      <p:tavLst>
                                        <p:tav tm="0">
                                          <p:val>
                                            <p:strVal val="ppt_x"/>
                                          </p:val>
                                        </p:tav>
                                        <p:tav tm="100000">
                                          <p:val>
                                            <p:strVal val="ppt_x"/>
                                          </p:val>
                                        </p:tav>
                                      </p:tavLst>
                                    </p:anim>
                                    <p:anim calcmode="lin" valueType="num">
                                      <p:cBhvr additive="base">
                                        <p:cTn id="39" dur="500"/>
                                        <p:tgtEl>
                                          <p:spTgt spid="9219"/>
                                        </p:tgtEl>
                                        <p:attrNameLst>
                                          <p:attrName>ppt_y</p:attrName>
                                        </p:attrNameLst>
                                      </p:cBhvr>
                                      <p:tavLst>
                                        <p:tav tm="0">
                                          <p:val>
                                            <p:strVal val="ppt_y"/>
                                          </p:val>
                                        </p:tav>
                                        <p:tav tm="100000">
                                          <p:val>
                                            <p:strVal val="1+ppt_h/2"/>
                                          </p:val>
                                        </p:tav>
                                      </p:tavLst>
                                    </p:anim>
                                    <p:set>
                                      <p:cBhvr>
                                        <p:cTn id="40" dur="1" fill="hold">
                                          <p:stCondLst>
                                            <p:cond delay="499"/>
                                          </p:stCondLst>
                                        </p:cTn>
                                        <p:tgtEl>
                                          <p:spTgt spid="9219"/>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9218"/>
                                        </p:tgtEl>
                                        <p:attrNameLst>
                                          <p:attrName>ppt_x</p:attrName>
                                        </p:attrNameLst>
                                      </p:cBhvr>
                                      <p:tavLst>
                                        <p:tav tm="0">
                                          <p:val>
                                            <p:strVal val="ppt_x"/>
                                          </p:val>
                                        </p:tav>
                                        <p:tav tm="100000">
                                          <p:val>
                                            <p:strVal val="ppt_x"/>
                                          </p:val>
                                        </p:tav>
                                      </p:tavLst>
                                    </p:anim>
                                    <p:anim calcmode="lin" valueType="num">
                                      <p:cBhvr additive="base">
                                        <p:cTn id="43" dur="500"/>
                                        <p:tgtEl>
                                          <p:spTgt spid="9218"/>
                                        </p:tgtEl>
                                        <p:attrNameLst>
                                          <p:attrName>ppt_y</p:attrName>
                                        </p:attrNameLst>
                                      </p:cBhvr>
                                      <p:tavLst>
                                        <p:tav tm="0">
                                          <p:val>
                                            <p:strVal val="ppt_y"/>
                                          </p:val>
                                        </p:tav>
                                        <p:tav tm="100000">
                                          <p:val>
                                            <p:strVal val="1+ppt_h/2"/>
                                          </p:val>
                                        </p:tav>
                                      </p:tavLst>
                                    </p:anim>
                                    <p:set>
                                      <p:cBhvr>
                                        <p:cTn id="44" dur="1" fill="hold">
                                          <p:stCondLst>
                                            <p:cond delay="499"/>
                                          </p:stCondLst>
                                        </p:cTn>
                                        <p:tgtEl>
                                          <p:spTgt spid="92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dissolve">
                                      <p:cBhvr>
                                        <p:cTn id="49" dur="500"/>
                                        <p:tgtEl>
                                          <p:spTgt spid="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additive="base">
                                        <p:cTn id="54" dur="500" fill="hold"/>
                                        <p:tgtEl>
                                          <p:spTgt spid="1026"/>
                                        </p:tgtEl>
                                        <p:attrNameLst>
                                          <p:attrName>ppt_x</p:attrName>
                                        </p:attrNameLst>
                                      </p:cBhvr>
                                      <p:tavLst>
                                        <p:tav tm="0">
                                          <p:val>
                                            <p:strVal val="#ppt_x"/>
                                          </p:val>
                                        </p:tav>
                                        <p:tav tm="100000">
                                          <p:val>
                                            <p:strVal val="#ppt_x"/>
                                          </p:val>
                                        </p:tav>
                                      </p:tavLst>
                                    </p:anim>
                                    <p:anim calcmode="lin" valueType="num">
                                      <p:cBhvr additive="base">
                                        <p:cTn id="5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1026"/>
                                        </p:tgtEl>
                                        <p:attrNameLst>
                                          <p:attrName>ppt_x</p:attrName>
                                        </p:attrNameLst>
                                      </p:cBhvr>
                                      <p:tavLst>
                                        <p:tav tm="0">
                                          <p:val>
                                            <p:strVal val="ppt_x"/>
                                          </p:val>
                                        </p:tav>
                                        <p:tav tm="100000">
                                          <p:val>
                                            <p:strVal val="ppt_x"/>
                                          </p:val>
                                        </p:tav>
                                      </p:tavLst>
                                    </p:anim>
                                    <p:anim calcmode="lin" valueType="num">
                                      <p:cBhvr additive="base">
                                        <p:cTn id="60" dur="500"/>
                                        <p:tgtEl>
                                          <p:spTgt spid="1026"/>
                                        </p:tgtEl>
                                        <p:attrNameLst>
                                          <p:attrName>ppt_y</p:attrName>
                                        </p:attrNameLst>
                                      </p:cBhvr>
                                      <p:tavLst>
                                        <p:tav tm="0">
                                          <p:val>
                                            <p:strVal val="ppt_y"/>
                                          </p:val>
                                        </p:tav>
                                        <p:tav tm="100000">
                                          <p:val>
                                            <p:strVal val="1+ppt_h/2"/>
                                          </p:val>
                                        </p:tav>
                                      </p:tavLst>
                                    </p:anim>
                                    <p:set>
                                      <p:cBhvr>
                                        <p:cTn id="61" dur="1" fill="hold">
                                          <p:stCondLst>
                                            <p:cond delay="499"/>
                                          </p:stCondLst>
                                        </p:cTn>
                                        <p:tgtEl>
                                          <p:spTgt spid="102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dissolve">
                                      <p:cBhvr>
                                        <p:cTn id="66" dur="500"/>
                                        <p:tgtEl>
                                          <p:spTgt spid="3">
                                            <p:txEl>
                                              <p:pRg st="3" end="3"/>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dissolve">
                                      <p:cBhvr>
                                        <p:cTn id="69" dur="500"/>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9220"/>
                                        </p:tgtEl>
                                        <p:attrNameLst>
                                          <p:attrName>style.visibility</p:attrName>
                                        </p:attrNameLst>
                                      </p:cBhvr>
                                      <p:to>
                                        <p:strVal val="visible"/>
                                      </p:to>
                                    </p:set>
                                    <p:anim calcmode="lin" valueType="num">
                                      <p:cBhvr additive="base">
                                        <p:cTn id="74" dur="500" fill="hold"/>
                                        <p:tgtEl>
                                          <p:spTgt spid="9220"/>
                                        </p:tgtEl>
                                        <p:attrNameLst>
                                          <p:attrName>ppt_x</p:attrName>
                                        </p:attrNameLst>
                                      </p:cBhvr>
                                      <p:tavLst>
                                        <p:tav tm="0">
                                          <p:val>
                                            <p:strVal val="#ppt_x"/>
                                          </p:val>
                                        </p:tav>
                                        <p:tav tm="100000">
                                          <p:val>
                                            <p:strVal val="#ppt_x"/>
                                          </p:val>
                                        </p:tav>
                                      </p:tavLst>
                                    </p:anim>
                                    <p:anim calcmode="lin" valueType="num">
                                      <p:cBhvr additive="base">
                                        <p:cTn id="75"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9220"/>
                                        </p:tgtEl>
                                        <p:attrNameLst>
                                          <p:attrName>ppt_x</p:attrName>
                                        </p:attrNameLst>
                                      </p:cBhvr>
                                      <p:tavLst>
                                        <p:tav tm="0">
                                          <p:val>
                                            <p:strVal val="ppt_x"/>
                                          </p:val>
                                        </p:tav>
                                        <p:tav tm="100000">
                                          <p:val>
                                            <p:strVal val="ppt_x"/>
                                          </p:val>
                                        </p:tav>
                                      </p:tavLst>
                                    </p:anim>
                                    <p:anim calcmode="lin" valueType="num">
                                      <p:cBhvr additive="base">
                                        <p:cTn id="80" dur="500"/>
                                        <p:tgtEl>
                                          <p:spTgt spid="9220"/>
                                        </p:tgtEl>
                                        <p:attrNameLst>
                                          <p:attrName>ppt_y</p:attrName>
                                        </p:attrNameLst>
                                      </p:cBhvr>
                                      <p:tavLst>
                                        <p:tav tm="0">
                                          <p:val>
                                            <p:strVal val="ppt_y"/>
                                          </p:val>
                                        </p:tav>
                                        <p:tav tm="100000">
                                          <p:val>
                                            <p:strVal val="1+ppt_h/2"/>
                                          </p:val>
                                        </p:tav>
                                      </p:tavLst>
                                    </p:anim>
                                    <p:set>
                                      <p:cBhvr>
                                        <p:cTn id="81" dur="1" fill="hold">
                                          <p:stCondLst>
                                            <p:cond delay="4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100 Days – Fixing the Banks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The New Deal was FDR’s plan to end the Great Depression. He first tried to fix the banks.</a:t>
            </a:r>
          </a:p>
          <a:p>
            <a:pPr lvl="1"/>
            <a:r>
              <a:rPr lang="en-US" sz="3100" dirty="0" smtClean="0"/>
              <a:t>FDR created a bank holiday on 2/3/1933 in order to give banks a break and give Congress a chance to fix them.</a:t>
            </a:r>
          </a:p>
          <a:p>
            <a:pPr lvl="1"/>
            <a:r>
              <a:rPr lang="en-US" sz="3100" dirty="0" smtClean="0"/>
              <a:t>Congress would first pass the Emergency Banking Relief Act which allowed the U.S. Treasury to inspect banks.</a:t>
            </a:r>
          </a:p>
          <a:p>
            <a:pPr lvl="1"/>
            <a:r>
              <a:rPr lang="en-US" sz="3100" dirty="0" smtClean="0"/>
              <a:t>Congress would then pass Glass-</a:t>
            </a:r>
            <a:r>
              <a:rPr lang="en-US" sz="3100" dirty="0" err="1" smtClean="0"/>
              <a:t>Steagall</a:t>
            </a:r>
            <a:r>
              <a:rPr lang="en-US" sz="3100" dirty="0" smtClean="0"/>
              <a:t> Act which established the </a:t>
            </a:r>
            <a:r>
              <a:rPr lang="en-US" sz="3100" u="sng" dirty="0" smtClean="0"/>
              <a:t>Federal Deposit Insurance Corporation,</a:t>
            </a:r>
            <a:r>
              <a:rPr lang="en-US" sz="3100" dirty="0" smtClean="0"/>
              <a:t> (FDIC) which provided insurance for individual bank accounts of up to $5000.</a:t>
            </a:r>
          </a:p>
          <a:p>
            <a:pPr lvl="1"/>
            <a:r>
              <a:rPr lang="en-US" sz="3100" dirty="0" smtClean="0"/>
              <a:t>Congress would also pass the </a:t>
            </a:r>
            <a:r>
              <a:rPr lang="en-US" sz="3100" u="sng" dirty="0" smtClean="0"/>
              <a:t>Federal Securities Act </a:t>
            </a:r>
            <a:r>
              <a:rPr lang="en-US" sz="3100" dirty="0" smtClean="0"/>
              <a:t>. It forced corporations to be more truthful. This led to the Securities and Exchange Commission (SEC) which monitors company activities and regulates the stock market.</a:t>
            </a:r>
          </a:p>
          <a:p>
            <a:pPr lvl="1"/>
            <a:endParaRPr lang="en-US" dirty="0"/>
          </a:p>
        </p:txBody>
      </p:sp>
      <p:pic>
        <p:nvPicPr>
          <p:cNvPr id="8193" name="Picture 1" descr="C:\Users\kurisu97\Documents\Chris' User Files\Chris' Teaching Materials\Mentor Teaching Materials\Multimedia Resources\History\Depression Era Resources\Images\fdic.gif"/>
          <p:cNvPicPr>
            <a:picLocks noChangeAspect="1" noChangeArrowheads="1"/>
          </p:cNvPicPr>
          <p:nvPr/>
        </p:nvPicPr>
        <p:blipFill>
          <a:blip r:embed="rId3" cstate="print"/>
          <a:srcRect/>
          <a:stretch>
            <a:fillRect/>
          </a:stretch>
        </p:blipFill>
        <p:spPr bwMode="auto">
          <a:xfrm>
            <a:off x="3124200" y="609600"/>
            <a:ext cx="2819400" cy="2932176"/>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2667000" y="2209800"/>
            <a:ext cx="3902835" cy="4433621"/>
          </a:xfrm>
          <a:prstGeom prst="rect">
            <a:avLst/>
          </a:prstGeom>
          <a:noFill/>
          <a:ln w="9525">
            <a:noFill/>
            <a:miter lim="800000"/>
            <a:headEnd/>
            <a:tailEnd/>
          </a:ln>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194"/>
                                        </p:tgtEl>
                                        <p:attrNameLst>
                                          <p:attrName>ppt_x</p:attrName>
                                        </p:attrNameLst>
                                      </p:cBhvr>
                                      <p:tavLst>
                                        <p:tav tm="0">
                                          <p:val>
                                            <p:strVal val="ppt_x"/>
                                          </p:val>
                                        </p:tav>
                                        <p:tav tm="100000">
                                          <p:val>
                                            <p:strVal val="ppt_x"/>
                                          </p:val>
                                        </p:tav>
                                      </p:tavLst>
                                    </p:anim>
                                    <p:anim calcmode="lin" valueType="num">
                                      <p:cBhvr additive="base">
                                        <p:cTn id="19" dur="500"/>
                                        <p:tgtEl>
                                          <p:spTgt spid="8194"/>
                                        </p:tgtEl>
                                        <p:attrNameLst>
                                          <p:attrName>ppt_y</p:attrName>
                                        </p:attrNameLst>
                                      </p:cBhvr>
                                      <p:tavLst>
                                        <p:tav tm="0">
                                          <p:val>
                                            <p:strVal val="ppt_y"/>
                                          </p:val>
                                        </p:tav>
                                        <p:tav tm="100000">
                                          <p:val>
                                            <p:strVal val="1+ppt_h/2"/>
                                          </p:val>
                                        </p:tav>
                                      </p:tavLst>
                                    </p:anim>
                                    <p:set>
                                      <p:cBhvr>
                                        <p:cTn id="20" dur="1" fill="hold">
                                          <p:stCondLst>
                                            <p:cond delay="499"/>
                                          </p:stCondLst>
                                        </p:cTn>
                                        <p:tgtEl>
                                          <p:spTgt spid="819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193"/>
                                        </p:tgtEl>
                                        <p:attrNameLst>
                                          <p:attrName>style.visibility</p:attrName>
                                        </p:attrNameLst>
                                      </p:cBhvr>
                                      <p:to>
                                        <p:strVal val="visible"/>
                                      </p:to>
                                    </p:set>
                                    <p:anim calcmode="lin" valueType="num">
                                      <p:cBhvr additive="base">
                                        <p:cTn id="41" dur="500" fill="hold"/>
                                        <p:tgtEl>
                                          <p:spTgt spid="8193"/>
                                        </p:tgtEl>
                                        <p:attrNameLst>
                                          <p:attrName>ppt_x</p:attrName>
                                        </p:attrNameLst>
                                      </p:cBhvr>
                                      <p:tavLst>
                                        <p:tav tm="0">
                                          <p:val>
                                            <p:strVal val="#ppt_x"/>
                                          </p:val>
                                        </p:tav>
                                        <p:tav tm="100000">
                                          <p:val>
                                            <p:strVal val="#ppt_x"/>
                                          </p:val>
                                        </p:tav>
                                      </p:tavLst>
                                    </p:anim>
                                    <p:anim calcmode="lin" valueType="num">
                                      <p:cBhvr additive="base">
                                        <p:cTn id="42"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8193"/>
                                        </p:tgtEl>
                                        <p:attrNameLst>
                                          <p:attrName>ppt_x</p:attrName>
                                        </p:attrNameLst>
                                      </p:cBhvr>
                                      <p:tavLst>
                                        <p:tav tm="0">
                                          <p:val>
                                            <p:strVal val="ppt_x"/>
                                          </p:val>
                                        </p:tav>
                                        <p:tav tm="100000">
                                          <p:val>
                                            <p:strVal val="ppt_x"/>
                                          </p:val>
                                        </p:tav>
                                      </p:tavLst>
                                    </p:anim>
                                    <p:anim calcmode="lin" valueType="num">
                                      <p:cBhvr additive="base">
                                        <p:cTn id="47" dur="500"/>
                                        <p:tgtEl>
                                          <p:spTgt spid="8193"/>
                                        </p:tgtEl>
                                        <p:attrNameLst>
                                          <p:attrName>ppt_y</p:attrName>
                                        </p:attrNameLst>
                                      </p:cBhvr>
                                      <p:tavLst>
                                        <p:tav tm="0">
                                          <p:val>
                                            <p:strVal val="ppt_y"/>
                                          </p:val>
                                        </p:tav>
                                        <p:tav tm="100000">
                                          <p:val>
                                            <p:strVal val="1+ppt_h/2"/>
                                          </p:val>
                                        </p:tav>
                                      </p:tavLst>
                                    </p:anim>
                                    <p:set>
                                      <p:cBhvr>
                                        <p:cTn id="48" dur="1" fill="hold">
                                          <p:stCondLst>
                                            <p:cond delay="499"/>
                                          </p:stCondLst>
                                        </p:cTn>
                                        <p:tgtEl>
                                          <p:spTgt spid="8193"/>
                                        </p:tgtEl>
                                        <p:attrNameLst>
                                          <p:attrName>style.visibility</p:attrName>
                                        </p:attrNameLst>
                                      </p:cBhvr>
                                      <p:to>
                                        <p:strVal val="hidden"/>
                                      </p:to>
                                    </p:set>
                                  </p:childTnLst>
                                </p:cTn>
                              </p:par>
                              <p:par>
                                <p:cTn id="49" presetID="2" presetClass="entr" presetSubtype="4"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100 Days – Alphabet Soup</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FDR and Congress also created organizations and programs to help other areas of society.</a:t>
            </a:r>
          </a:p>
          <a:p>
            <a:pPr lvl="1"/>
            <a:r>
              <a:rPr lang="en-US" dirty="0" smtClean="0"/>
              <a:t>AAA: the Agricultural Adjustment Administration – it tried raise crop prices by lowering production.  It paid farmers subsidies to not plant crops and decrease production</a:t>
            </a:r>
          </a:p>
          <a:p>
            <a:pPr lvl="1"/>
            <a:r>
              <a:rPr lang="en-US" dirty="0" smtClean="0"/>
              <a:t>TVA: the Tennessee Valley Authority – helped the Tennessee River Valley by building dams in the region. This provided jobs and electricity to thousands.</a:t>
            </a:r>
          </a:p>
          <a:p>
            <a:pPr lvl="1"/>
            <a:r>
              <a:rPr lang="en-US" dirty="0" smtClean="0"/>
              <a:t>CCC: the Civilian Conservation Corps. – put 100,000s of men to work on environmental projects</a:t>
            </a:r>
          </a:p>
          <a:p>
            <a:pPr lvl="1"/>
            <a:r>
              <a:rPr lang="en-US" dirty="0" smtClean="0"/>
              <a:t>PWA: the Public Works Administration – put 100,000s of men to work building roads, schools, and other facilities</a:t>
            </a:r>
          </a:p>
        </p:txBody>
      </p:sp>
      <p:pic>
        <p:nvPicPr>
          <p:cNvPr id="7169" name="Picture 1"/>
          <p:cNvPicPr>
            <a:picLocks noChangeAspect="1" noChangeArrowheads="1"/>
          </p:cNvPicPr>
          <p:nvPr/>
        </p:nvPicPr>
        <p:blipFill>
          <a:blip r:embed="rId3" cstate="print"/>
          <a:srcRect/>
          <a:stretch>
            <a:fillRect/>
          </a:stretch>
        </p:blipFill>
        <p:spPr bwMode="auto">
          <a:xfrm>
            <a:off x="2514600" y="1143000"/>
            <a:ext cx="4343400" cy="571500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2895600" y="1066800"/>
            <a:ext cx="3597355" cy="3505200"/>
          </a:xfrm>
          <a:prstGeom prst="rect">
            <a:avLst/>
          </a:prstGeom>
          <a:noFill/>
          <a:ln w="9525">
            <a:noFill/>
            <a:miter lim="800000"/>
            <a:headEnd/>
            <a:tailEnd/>
          </a:ln>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69"/>
                                        </p:tgtEl>
                                        <p:attrNameLst>
                                          <p:attrName>style.visibility</p:attrName>
                                        </p:attrNameLst>
                                      </p:cBhvr>
                                      <p:to>
                                        <p:strVal val="visible"/>
                                      </p:to>
                                    </p:set>
                                    <p:anim calcmode="lin" valueType="num">
                                      <p:cBhvr additive="base">
                                        <p:cTn id="21" dur="500" fill="hold"/>
                                        <p:tgtEl>
                                          <p:spTgt spid="7169"/>
                                        </p:tgtEl>
                                        <p:attrNameLst>
                                          <p:attrName>ppt_x</p:attrName>
                                        </p:attrNameLst>
                                      </p:cBhvr>
                                      <p:tavLst>
                                        <p:tav tm="0">
                                          <p:val>
                                            <p:strVal val="#ppt_x"/>
                                          </p:val>
                                        </p:tav>
                                        <p:tav tm="100000">
                                          <p:val>
                                            <p:strVal val="#ppt_x"/>
                                          </p:val>
                                        </p:tav>
                                      </p:tavLst>
                                    </p:anim>
                                    <p:anim calcmode="lin" valueType="num">
                                      <p:cBhvr additive="base">
                                        <p:cTn id="22"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7169"/>
                                        </p:tgtEl>
                                        <p:attrNameLst>
                                          <p:attrName>ppt_x</p:attrName>
                                        </p:attrNameLst>
                                      </p:cBhvr>
                                      <p:tavLst>
                                        <p:tav tm="0">
                                          <p:val>
                                            <p:strVal val="ppt_x"/>
                                          </p:val>
                                        </p:tav>
                                        <p:tav tm="100000">
                                          <p:val>
                                            <p:strVal val="ppt_x"/>
                                          </p:val>
                                        </p:tav>
                                      </p:tavLst>
                                    </p:anim>
                                    <p:anim calcmode="lin" valueType="num">
                                      <p:cBhvr additive="base">
                                        <p:cTn id="27" dur="500"/>
                                        <p:tgtEl>
                                          <p:spTgt spid="7169"/>
                                        </p:tgtEl>
                                        <p:attrNameLst>
                                          <p:attrName>ppt_y</p:attrName>
                                        </p:attrNameLst>
                                      </p:cBhvr>
                                      <p:tavLst>
                                        <p:tav tm="0">
                                          <p:val>
                                            <p:strVal val="ppt_y"/>
                                          </p:val>
                                        </p:tav>
                                        <p:tav tm="100000">
                                          <p:val>
                                            <p:strVal val="1+ppt_h/2"/>
                                          </p:val>
                                        </p:tav>
                                      </p:tavLst>
                                    </p:anim>
                                    <p:set>
                                      <p:cBhvr>
                                        <p:cTn id="28" dur="1" fill="hold">
                                          <p:stCondLst>
                                            <p:cond delay="499"/>
                                          </p:stCondLst>
                                        </p:cTn>
                                        <p:tgtEl>
                                          <p:spTgt spid="716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0"/>
                                        </p:tgtEl>
                                        <p:attrNameLst>
                                          <p:attrName>style.visibility</p:attrName>
                                        </p:attrNameLst>
                                      </p:cBhvr>
                                      <p:to>
                                        <p:strVal val="visible"/>
                                      </p:to>
                                    </p:set>
                                    <p:anim calcmode="lin" valueType="num">
                                      <p:cBhvr additive="base">
                                        <p:cTn id="39" dur="500" fill="hold"/>
                                        <p:tgtEl>
                                          <p:spTgt spid="7170"/>
                                        </p:tgtEl>
                                        <p:attrNameLst>
                                          <p:attrName>ppt_x</p:attrName>
                                        </p:attrNameLst>
                                      </p:cBhvr>
                                      <p:tavLst>
                                        <p:tav tm="0">
                                          <p:val>
                                            <p:strVal val="#ppt_x"/>
                                          </p:val>
                                        </p:tav>
                                        <p:tav tm="100000">
                                          <p:val>
                                            <p:strVal val="#ppt_x"/>
                                          </p:val>
                                        </p:tav>
                                      </p:tavLst>
                                    </p:anim>
                                    <p:anim calcmode="lin" valueType="num">
                                      <p:cBhvr additive="base">
                                        <p:cTn id="4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7170"/>
                                        </p:tgtEl>
                                        <p:attrNameLst>
                                          <p:attrName>ppt_x</p:attrName>
                                        </p:attrNameLst>
                                      </p:cBhvr>
                                      <p:tavLst>
                                        <p:tav tm="0">
                                          <p:val>
                                            <p:strVal val="ppt_x"/>
                                          </p:val>
                                        </p:tav>
                                        <p:tav tm="100000">
                                          <p:val>
                                            <p:strVal val="ppt_x"/>
                                          </p:val>
                                        </p:tav>
                                      </p:tavLst>
                                    </p:anim>
                                    <p:anim calcmode="lin" valueType="num">
                                      <p:cBhvr additive="base">
                                        <p:cTn id="45" dur="500"/>
                                        <p:tgtEl>
                                          <p:spTgt spid="7170"/>
                                        </p:tgtEl>
                                        <p:attrNameLst>
                                          <p:attrName>ppt_y</p:attrName>
                                        </p:attrNameLst>
                                      </p:cBhvr>
                                      <p:tavLst>
                                        <p:tav tm="0">
                                          <p:val>
                                            <p:strVal val="ppt_y"/>
                                          </p:val>
                                        </p:tav>
                                        <p:tav tm="100000">
                                          <p:val>
                                            <p:strVal val="1+ppt_h/2"/>
                                          </p:val>
                                        </p:tav>
                                      </p:tavLst>
                                    </p:anim>
                                    <p:set>
                                      <p:cBhvr>
                                        <p:cTn id="46" dur="1" fill="hold">
                                          <p:stCondLst>
                                            <p:cond delay="499"/>
                                          </p:stCondLst>
                                        </p:cTn>
                                        <p:tgtEl>
                                          <p:spTgt spid="717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Alphabet Soup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CWA: Civil Works Administration - which provided 4 million immediate jobs in the winter of 1933-1934. It built schools, roads, and paid teachers.</a:t>
            </a:r>
          </a:p>
          <a:p>
            <a:r>
              <a:rPr lang="en-US" dirty="0" smtClean="0"/>
              <a:t>FERA: The Federal Emergency Relief Administration was made to distribute $500 million to state and local relief agencies</a:t>
            </a:r>
          </a:p>
          <a:p>
            <a:r>
              <a:rPr lang="en-US" dirty="0" smtClean="0"/>
              <a:t>NRA: National Recovery Administration (NRA) which was to help revive industry by stopping wage cuts, falling prices and layoffs.</a:t>
            </a:r>
          </a:p>
          <a:p>
            <a:pPr>
              <a:buNone/>
            </a:pPr>
            <a:r>
              <a:rPr lang="en-US" dirty="0"/>
              <a:t>During the first 100 days, FDR proposed 15 bills, all 15 were passed by </a:t>
            </a:r>
            <a:r>
              <a:rPr lang="en-US" dirty="0" smtClean="0"/>
              <a:t>Congress </a:t>
            </a:r>
            <a:r>
              <a:rPr lang="en-US" dirty="0"/>
              <a:t>with few changes. The programs created became known </a:t>
            </a:r>
            <a:r>
              <a:rPr lang="en-US" dirty="0" smtClean="0"/>
              <a:t>as “alphabet </a:t>
            </a:r>
            <a:r>
              <a:rPr lang="en-US" dirty="0"/>
              <a:t>soup</a:t>
            </a:r>
            <a:r>
              <a:rPr lang="en-US" dirty="0" smtClean="0"/>
              <a:t>”.</a:t>
            </a:r>
            <a:endParaRPr lang="en-US" dirty="0"/>
          </a:p>
          <a:p>
            <a:pPr>
              <a:buNone/>
            </a:pPr>
            <a:endParaRPr lang="en-US" dirty="0" smtClean="0"/>
          </a:p>
          <a:p>
            <a:pPr>
              <a:buNone/>
            </a:pPr>
            <a:endParaRPr lang="en-US" dirty="0"/>
          </a:p>
        </p:txBody>
      </p:sp>
      <p:pic>
        <p:nvPicPr>
          <p:cNvPr id="6145" name="Picture 1"/>
          <p:cNvPicPr>
            <a:picLocks noChangeAspect="1" noChangeArrowheads="1"/>
          </p:cNvPicPr>
          <p:nvPr/>
        </p:nvPicPr>
        <p:blipFill>
          <a:blip r:embed="rId3" cstate="print"/>
          <a:srcRect/>
          <a:stretch>
            <a:fillRect/>
          </a:stretch>
        </p:blipFill>
        <p:spPr bwMode="auto">
          <a:xfrm>
            <a:off x="2286000" y="304800"/>
            <a:ext cx="4776787" cy="4549321"/>
          </a:xfrm>
          <a:prstGeom prst="rect">
            <a:avLst/>
          </a:prstGeom>
          <a:noFill/>
          <a:ln w="9525">
            <a:noFill/>
            <a:miter lim="800000"/>
            <a:headEnd/>
            <a:tailEnd/>
          </a:ln>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145"/>
                                        </p:tgtEl>
                                        <p:attrNameLst>
                                          <p:attrName>style.visibility</p:attrName>
                                        </p:attrNameLst>
                                      </p:cBhvr>
                                      <p:to>
                                        <p:strVal val="visible"/>
                                      </p:to>
                                    </p:set>
                                    <p:anim calcmode="lin" valueType="num">
                                      <p:cBhvr additive="base">
                                        <p:cTn id="27" dur="500" fill="hold"/>
                                        <p:tgtEl>
                                          <p:spTgt spid="6145"/>
                                        </p:tgtEl>
                                        <p:attrNameLst>
                                          <p:attrName>ppt_x</p:attrName>
                                        </p:attrNameLst>
                                      </p:cBhvr>
                                      <p:tavLst>
                                        <p:tav tm="0">
                                          <p:val>
                                            <p:strVal val="#ppt_x"/>
                                          </p:val>
                                        </p:tav>
                                        <p:tav tm="100000">
                                          <p:val>
                                            <p:strVal val="#ppt_x"/>
                                          </p:val>
                                        </p:tav>
                                      </p:tavLst>
                                    </p:anim>
                                    <p:anim calcmode="lin" valueType="num">
                                      <p:cBhvr additive="base">
                                        <p:cTn id="2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6145"/>
                                        </p:tgtEl>
                                        <p:attrNameLst>
                                          <p:attrName>ppt_x</p:attrName>
                                        </p:attrNameLst>
                                      </p:cBhvr>
                                      <p:tavLst>
                                        <p:tav tm="0">
                                          <p:val>
                                            <p:strVal val="ppt_x"/>
                                          </p:val>
                                        </p:tav>
                                        <p:tav tm="100000">
                                          <p:val>
                                            <p:strVal val="ppt_x"/>
                                          </p:val>
                                        </p:tav>
                                      </p:tavLst>
                                    </p:anim>
                                    <p:anim calcmode="lin" valueType="num">
                                      <p:cBhvr additive="base">
                                        <p:cTn id="33" dur="500"/>
                                        <p:tgtEl>
                                          <p:spTgt spid="6145"/>
                                        </p:tgtEl>
                                        <p:attrNameLst>
                                          <p:attrName>ppt_y</p:attrName>
                                        </p:attrNameLst>
                                      </p:cBhvr>
                                      <p:tavLst>
                                        <p:tav tm="0">
                                          <p:val>
                                            <p:strVal val="ppt_y"/>
                                          </p:val>
                                        </p:tav>
                                        <p:tav tm="100000">
                                          <p:val>
                                            <p:strVal val="1+ppt_h/2"/>
                                          </p:val>
                                        </p:tav>
                                      </p:tavLst>
                                    </p:anim>
                                    <p:set>
                                      <p:cBhvr>
                                        <p:cTn id="34" dur="1" fill="hold">
                                          <p:stCondLst>
                                            <p:cond delay="499"/>
                                          </p:stCondLst>
                                        </p:cTn>
                                        <p:tgtEl>
                                          <p:spTgt spid="6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to the New Deal</a:t>
            </a:r>
            <a:endParaRPr lang="en-US" dirty="0"/>
          </a:p>
        </p:txBody>
      </p:sp>
      <p:sp>
        <p:nvSpPr>
          <p:cNvPr id="3" name="Content Placeholder 2"/>
          <p:cNvSpPr>
            <a:spLocks noGrp="1"/>
          </p:cNvSpPr>
          <p:nvPr>
            <p:ph idx="1"/>
          </p:nvPr>
        </p:nvSpPr>
        <p:spPr>
          <a:xfrm>
            <a:off x="457200" y="1600200"/>
            <a:ext cx="8534400" cy="4525963"/>
          </a:xfrm>
        </p:spPr>
        <p:txBody>
          <a:bodyPr>
            <a:normAutofit fontScale="85000" lnSpcReduction="20000"/>
          </a:bodyPr>
          <a:lstStyle/>
          <a:p>
            <a:pPr>
              <a:buNone/>
            </a:pPr>
            <a:r>
              <a:rPr lang="en-US" dirty="0" smtClean="0"/>
              <a:t>Many people did not approve of the New Deal.</a:t>
            </a:r>
          </a:p>
          <a:p>
            <a:pPr lvl="1"/>
            <a:r>
              <a:rPr lang="en-US" dirty="0" smtClean="0"/>
              <a:t>Tenant Farmers: disapproved b/c money from the AAA that went to farms went to land owners, not to those who worked the land</a:t>
            </a:r>
          </a:p>
          <a:p>
            <a:pPr lvl="1"/>
            <a:r>
              <a:rPr lang="en-US" u="sng" dirty="0" smtClean="0"/>
              <a:t>Father Charles Coughlin</a:t>
            </a:r>
            <a:r>
              <a:rPr lang="en-US" dirty="0" smtClean="0"/>
              <a:t>: Catholic priest who used his radio show  in Detroit to speak out against New Deal programs. He was taken off the air b/c of anti-Semitism.</a:t>
            </a:r>
          </a:p>
          <a:p>
            <a:pPr lvl="1"/>
            <a:r>
              <a:rPr lang="en-US" u="sng" dirty="0" smtClean="0"/>
              <a:t>Senator Huey Long: </a:t>
            </a:r>
            <a:r>
              <a:rPr lang="en-US" dirty="0" smtClean="0"/>
              <a:t>Louisiana senator who used his position to work against the New Deal. He believed in sharing the wealth between rich and poor. He was assassinated.</a:t>
            </a:r>
          </a:p>
          <a:p>
            <a:pPr lvl="2"/>
            <a:r>
              <a:rPr lang="en-US" dirty="0" smtClean="0"/>
              <a:t>Both of these men were called demagogues, as they manipulated people with half-truths and scare tactics.</a:t>
            </a:r>
          </a:p>
          <a:p>
            <a:pPr lvl="1"/>
            <a:r>
              <a:rPr lang="en-US" dirty="0" smtClean="0"/>
              <a:t>The Supreme Court overturned the passage of some New Deal programs, calling them unconstitutional</a:t>
            </a:r>
            <a:endParaRPr lang="en-US" dirty="0"/>
          </a:p>
          <a:p>
            <a:pPr lvl="1">
              <a:buNone/>
            </a:pPr>
            <a:endParaRPr lang="en-US" dirty="0" smtClean="0"/>
          </a:p>
        </p:txBody>
      </p:sp>
      <p:pic>
        <p:nvPicPr>
          <p:cNvPr id="5121" name="Picture 1" descr="C:\Users\kurisu97\Documents\Chris' User Files\Chris' Teaching Materials\Mentor Teaching Materials\Multimedia Resources\History\Depression Era Resources\Images\Father Charles Coughlin.bmp"/>
          <p:cNvPicPr>
            <a:picLocks noChangeAspect="1" noChangeArrowheads="1"/>
          </p:cNvPicPr>
          <p:nvPr/>
        </p:nvPicPr>
        <p:blipFill>
          <a:blip r:embed="rId3" cstate="print"/>
          <a:srcRect/>
          <a:stretch>
            <a:fillRect/>
          </a:stretch>
        </p:blipFill>
        <p:spPr bwMode="auto">
          <a:xfrm>
            <a:off x="3429000" y="3657600"/>
            <a:ext cx="2375298" cy="3200400"/>
          </a:xfrm>
          <a:prstGeom prst="rect">
            <a:avLst/>
          </a:prstGeom>
          <a:noFill/>
        </p:spPr>
      </p:pic>
      <p:pic>
        <p:nvPicPr>
          <p:cNvPr id="5122" name="Picture 2" descr="C:\Users\kurisu97\Documents\Chris' User Files\Chris' Teaching Materials\Mentor Teaching Materials\Multimedia Resources\History\Depression Era Resources\Images\Huey Long.jpg"/>
          <p:cNvPicPr>
            <a:picLocks noChangeAspect="1" noChangeArrowheads="1"/>
          </p:cNvPicPr>
          <p:nvPr/>
        </p:nvPicPr>
        <p:blipFill>
          <a:blip r:embed="rId4" cstate="print"/>
          <a:srcRect/>
          <a:stretch>
            <a:fillRect/>
          </a:stretch>
        </p:blipFill>
        <p:spPr bwMode="auto">
          <a:xfrm>
            <a:off x="3048000" y="228600"/>
            <a:ext cx="3352801" cy="2984500"/>
          </a:xfrm>
          <a:prstGeom prst="rect">
            <a:avLst/>
          </a:prstGeom>
          <a:noFill/>
        </p:spPr>
      </p:pic>
      <p:pic>
        <p:nvPicPr>
          <p:cNvPr id="5123" name="Picture 3"/>
          <p:cNvPicPr>
            <a:picLocks noChangeAspect="1" noChangeArrowheads="1"/>
          </p:cNvPicPr>
          <p:nvPr/>
        </p:nvPicPr>
        <p:blipFill>
          <a:blip r:embed="rId5" cstate="print"/>
          <a:srcRect/>
          <a:stretch>
            <a:fillRect/>
          </a:stretch>
        </p:blipFill>
        <p:spPr bwMode="auto">
          <a:xfrm>
            <a:off x="2590800" y="2057400"/>
            <a:ext cx="4114800" cy="4618931"/>
          </a:xfrm>
          <a:prstGeom prst="rect">
            <a:avLst/>
          </a:prstGeom>
          <a:noFill/>
          <a:ln w="9525">
            <a:noFill/>
            <a:miter lim="800000"/>
            <a:headEnd/>
            <a:tailEnd/>
          </a:ln>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123"/>
                                        </p:tgtEl>
                                        <p:attrNameLst>
                                          <p:attrName>ppt_x</p:attrName>
                                        </p:attrNameLst>
                                      </p:cBhvr>
                                      <p:tavLst>
                                        <p:tav tm="0">
                                          <p:val>
                                            <p:strVal val="ppt_x"/>
                                          </p:val>
                                        </p:tav>
                                        <p:tav tm="100000">
                                          <p:val>
                                            <p:strVal val="ppt_x"/>
                                          </p:val>
                                        </p:tav>
                                      </p:tavLst>
                                    </p:anim>
                                    <p:anim calcmode="lin" valueType="num">
                                      <p:cBhvr additive="base">
                                        <p:cTn id="19" dur="500"/>
                                        <p:tgtEl>
                                          <p:spTgt spid="5123"/>
                                        </p:tgtEl>
                                        <p:attrNameLst>
                                          <p:attrName>ppt_y</p:attrName>
                                        </p:attrNameLst>
                                      </p:cBhvr>
                                      <p:tavLst>
                                        <p:tav tm="0">
                                          <p:val>
                                            <p:strVal val="ppt_y"/>
                                          </p:val>
                                        </p:tav>
                                        <p:tav tm="100000">
                                          <p:val>
                                            <p:strVal val="1+ppt_h/2"/>
                                          </p:val>
                                        </p:tav>
                                      </p:tavLst>
                                    </p:anim>
                                    <p:set>
                                      <p:cBhvr>
                                        <p:cTn id="20" dur="1" fill="hold">
                                          <p:stCondLst>
                                            <p:cond delay="499"/>
                                          </p:stCondLst>
                                        </p:cTn>
                                        <p:tgtEl>
                                          <p:spTgt spid="51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1"/>
                                        </p:tgtEl>
                                        <p:attrNameLst>
                                          <p:attrName>style.visibility</p:attrName>
                                        </p:attrNameLst>
                                      </p:cBhvr>
                                      <p:to>
                                        <p:strVal val="visible"/>
                                      </p:to>
                                    </p:set>
                                    <p:anim calcmode="lin" valueType="num">
                                      <p:cBhvr additive="base">
                                        <p:cTn id="37" dur="500" fill="hold"/>
                                        <p:tgtEl>
                                          <p:spTgt spid="5121"/>
                                        </p:tgtEl>
                                        <p:attrNameLst>
                                          <p:attrName>ppt_x</p:attrName>
                                        </p:attrNameLst>
                                      </p:cBhvr>
                                      <p:tavLst>
                                        <p:tav tm="0">
                                          <p:val>
                                            <p:strVal val="#ppt_x"/>
                                          </p:val>
                                        </p:tav>
                                        <p:tav tm="100000">
                                          <p:val>
                                            <p:strVal val="#ppt_x"/>
                                          </p:val>
                                        </p:tav>
                                      </p:tavLst>
                                    </p:anim>
                                    <p:anim calcmode="lin" valueType="num">
                                      <p:cBhvr additive="base">
                                        <p:cTn id="38"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121"/>
                                        </p:tgtEl>
                                        <p:attrNameLst>
                                          <p:attrName>ppt_x</p:attrName>
                                        </p:attrNameLst>
                                      </p:cBhvr>
                                      <p:tavLst>
                                        <p:tav tm="0">
                                          <p:val>
                                            <p:strVal val="ppt_x"/>
                                          </p:val>
                                        </p:tav>
                                        <p:tav tm="100000">
                                          <p:val>
                                            <p:strVal val="ppt_x"/>
                                          </p:val>
                                        </p:tav>
                                      </p:tavLst>
                                    </p:anim>
                                    <p:anim calcmode="lin" valueType="num">
                                      <p:cBhvr additive="base">
                                        <p:cTn id="43" dur="500"/>
                                        <p:tgtEl>
                                          <p:spTgt spid="5121"/>
                                        </p:tgtEl>
                                        <p:attrNameLst>
                                          <p:attrName>ppt_y</p:attrName>
                                        </p:attrNameLst>
                                      </p:cBhvr>
                                      <p:tavLst>
                                        <p:tav tm="0">
                                          <p:val>
                                            <p:strVal val="ppt_y"/>
                                          </p:val>
                                        </p:tav>
                                        <p:tav tm="100000">
                                          <p:val>
                                            <p:strVal val="1+ppt_h/2"/>
                                          </p:val>
                                        </p:tav>
                                      </p:tavLst>
                                    </p:anim>
                                    <p:set>
                                      <p:cBhvr>
                                        <p:cTn id="44" dur="1" fill="hold">
                                          <p:stCondLst>
                                            <p:cond delay="499"/>
                                          </p:stCondLst>
                                        </p:cTn>
                                        <p:tgtEl>
                                          <p:spTgt spid="51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22"/>
                                        </p:tgtEl>
                                        <p:attrNameLst>
                                          <p:attrName>style.visibility</p:attrName>
                                        </p:attrNameLst>
                                      </p:cBhvr>
                                      <p:to>
                                        <p:strVal val="visible"/>
                                      </p:to>
                                    </p:set>
                                    <p:anim calcmode="lin" valueType="num">
                                      <p:cBhvr additive="base">
                                        <p:cTn id="61" dur="500" fill="hold"/>
                                        <p:tgtEl>
                                          <p:spTgt spid="5122"/>
                                        </p:tgtEl>
                                        <p:attrNameLst>
                                          <p:attrName>ppt_x</p:attrName>
                                        </p:attrNameLst>
                                      </p:cBhvr>
                                      <p:tavLst>
                                        <p:tav tm="0">
                                          <p:val>
                                            <p:strVal val="#ppt_x"/>
                                          </p:val>
                                        </p:tav>
                                        <p:tav tm="100000">
                                          <p:val>
                                            <p:strVal val="#ppt_x"/>
                                          </p:val>
                                        </p:tav>
                                      </p:tavLst>
                                    </p:anim>
                                    <p:anim calcmode="lin" valueType="num">
                                      <p:cBhvr additive="base">
                                        <p:cTn id="6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5122"/>
                                        </p:tgtEl>
                                        <p:attrNameLst>
                                          <p:attrName>ppt_x</p:attrName>
                                        </p:attrNameLst>
                                      </p:cBhvr>
                                      <p:tavLst>
                                        <p:tav tm="0">
                                          <p:val>
                                            <p:strVal val="ppt_x"/>
                                          </p:val>
                                        </p:tav>
                                        <p:tav tm="100000">
                                          <p:val>
                                            <p:strVal val="ppt_x"/>
                                          </p:val>
                                        </p:tav>
                                      </p:tavLst>
                                    </p:anim>
                                    <p:anim calcmode="lin" valueType="num">
                                      <p:cBhvr additive="base">
                                        <p:cTn id="67" dur="500"/>
                                        <p:tgtEl>
                                          <p:spTgt spid="5122"/>
                                        </p:tgtEl>
                                        <p:attrNameLst>
                                          <p:attrName>ppt_y</p:attrName>
                                        </p:attrNameLst>
                                      </p:cBhvr>
                                      <p:tavLst>
                                        <p:tav tm="0">
                                          <p:val>
                                            <p:strVal val="ppt_y"/>
                                          </p:val>
                                        </p:tav>
                                        <p:tav tm="100000">
                                          <p:val>
                                            <p:strVal val="1+ppt_h/2"/>
                                          </p:val>
                                        </p:tav>
                                      </p:tavLst>
                                    </p:anim>
                                    <p:set>
                                      <p:cBhvr>
                                        <p:cTn id="68" dur="1" fill="hold">
                                          <p:stCondLst>
                                            <p:cond delay="499"/>
                                          </p:stCondLst>
                                        </p:cTn>
                                        <p:tgtEl>
                                          <p:spTgt spid="51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a:t>
            </a:r>
            <a:r>
              <a:rPr lang="en-US" baseline="30000" dirty="0" smtClean="0"/>
              <a:t>nd</a:t>
            </a:r>
            <a:r>
              <a:rPr lang="en-US" dirty="0" smtClean="0"/>
              <a:t> New Deal</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FDR countered this criticism with the 2</a:t>
            </a:r>
            <a:r>
              <a:rPr lang="en-US" baseline="30000" dirty="0" smtClean="0"/>
              <a:t>nd</a:t>
            </a:r>
            <a:r>
              <a:rPr lang="en-US" dirty="0" smtClean="0"/>
              <a:t> New Deal.</a:t>
            </a:r>
          </a:p>
          <a:p>
            <a:r>
              <a:rPr lang="en-US" dirty="0" smtClean="0"/>
              <a:t>FDR first tried to reorganize the Supreme Court. He wanted to increase the size of the court and put his friends in the new seats. This was called </a:t>
            </a:r>
            <a:r>
              <a:rPr lang="en-US" u="sng" dirty="0" smtClean="0"/>
              <a:t>“court packing” </a:t>
            </a:r>
            <a:r>
              <a:rPr lang="en-US" dirty="0" smtClean="0"/>
              <a:t>and Americans did not approve of it. This brought about the greatest opposition to the New Deal. FDR had to compromise here, and settled for appointing one new justice to the court.</a:t>
            </a:r>
          </a:p>
          <a:p>
            <a:pPr lvl="0"/>
            <a:r>
              <a:rPr lang="en-US" dirty="0" smtClean="0"/>
              <a:t> </a:t>
            </a:r>
            <a:r>
              <a:rPr lang="en-US" dirty="0"/>
              <a:t>The Works Progress </a:t>
            </a:r>
            <a:r>
              <a:rPr lang="en-US" dirty="0" smtClean="0"/>
              <a:t>Administration (WPA) </a:t>
            </a:r>
            <a:r>
              <a:rPr lang="en-US" dirty="0"/>
              <a:t>was created </a:t>
            </a:r>
            <a:r>
              <a:rPr lang="en-US" dirty="0" smtClean="0"/>
              <a:t>in </a:t>
            </a:r>
            <a:r>
              <a:rPr lang="en-US" dirty="0"/>
              <a:t>April of 1935. It was </a:t>
            </a:r>
            <a:r>
              <a:rPr lang="en-US" dirty="0" smtClean="0"/>
              <a:t>an </a:t>
            </a:r>
            <a:r>
              <a:rPr lang="en-US" dirty="0"/>
              <a:t>$11 billion relief program headed by Harry Hopkins which distributed its money according to the applications it received and approved of. It was very successful and gave jobs to 8 million people in a variety of fields.</a:t>
            </a:r>
          </a:p>
          <a:p>
            <a:endParaRPr lang="en-US" dirty="0"/>
          </a:p>
        </p:txBody>
      </p:sp>
      <p:pic>
        <p:nvPicPr>
          <p:cNvPr id="4097" name="Picture 1" descr="C:\Users\kurisu97\Documents\Chris' User Files\Chris' Teaching Materials\Mentor Teaching Materials\Multimedia Resources\History\Depression Era Resources\Images\New Deal Pol. Cartoon-Lets Harmonize.gif"/>
          <p:cNvPicPr>
            <a:picLocks noChangeAspect="1" noChangeArrowheads="1"/>
          </p:cNvPicPr>
          <p:nvPr/>
        </p:nvPicPr>
        <p:blipFill>
          <a:blip r:embed="rId3" cstate="print"/>
          <a:srcRect/>
          <a:stretch>
            <a:fillRect/>
          </a:stretch>
        </p:blipFill>
        <p:spPr bwMode="auto">
          <a:xfrm>
            <a:off x="2438400" y="1447800"/>
            <a:ext cx="4306361" cy="5105400"/>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1828800" y="1447800"/>
            <a:ext cx="5883797" cy="4648200"/>
          </a:xfrm>
          <a:prstGeom prst="rect">
            <a:avLst/>
          </a:prstGeom>
          <a:noFill/>
          <a:ln w="9525">
            <a:noFill/>
            <a:miter lim="800000"/>
            <a:headEnd/>
            <a:tailEnd/>
          </a:ln>
        </p:spPr>
      </p:pic>
    </p:spTree>
  </p:cSld>
  <p:clrMapOvr>
    <a:masterClrMapping/>
  </p:clrMapOvr>
  <p:transition spd="slow">
    <p:wipe dir="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7"/>
                                        </p:tgtEl>
                                        <p:attrNameLst>
                                          <p:attrName>style.visibility</p:attrName>
                                        </p:attrNameLst>
                                      </p:cBhvr>
                                      <p:to>
                                        <p:strVal val="visible"/>
                                      </p:to>
                                    </p:set>
                                    <p:anim calcmode="lin" valueType="num">
                                      <p:cBhvr additive="base">
                                        <p:cTn id="13" dur="500" fill="hold"/>
                                        <p:tgtEl>
                                          <p:spTgt spid="4097"/>
                                        </p:tgtEl>
                                        <p:attrNameLst>
                                          <p:attrName>ppt_x</p:attrName>
                                        </p:attrNameLst>
                                      </p:cBhvr>
                                      <p:tavLst>
                                        <p:tav tm="0">
                                          <p:val>
                                            <p:strVal val="#ppt_x"/>
                                          </p:val>
                                        </p:tav>
                                        <p:tav tm="100000">
                                          <p:val>
                                            <p:strVal val="#ppt_x"/>
                                          </p:val>
                                        </p:tav>
                                      </p:tavLst>
                                    </p:anim>
                                    <p:anim calcmode="lin" valueType="num">
                                      <p:cBhvr additive="base">
                                        <p:cTn id="14"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097"/>
                                        </p:tgtEl>
                                        <p:attrNameLst>
                                          <p:attrName>ppt_x</p:attrName>
                                        </p:attrNameLst>
                                      </p:cBhvr>
                                      <p:tavLst>
                                        <p:tav tm="0">
                                          <p:val>
                                            <p:strVal val="ppt_x"/>
                                          </p:val>
                                        </p:tav>
                                        <p:tav tm="100000">
                                          <p:val>
                                            <p:strVal val="ppt_x"/>
                                          </p:val>
                                        </p:tav>
                                      </p:tavLst>
                                    </p:anim>
                                    <p:anim calcmode="lin" valueType="num">
                                      <p:cBhvr additive="base">
                                        <p:cTn id="19" dur="500"/>
                                        <p:tgtEl>
                                          <p:spTgt spid="4097"/>
                                        </p:tgtEl>
                                        <p:attrNameLst>
                                          <p:attrName>ppt_y</p:attrName>
                                        </p:attrNameLst>
                                      </p:cBhvr>
                                      <p:tavLst>
                                        <p:tav tm="0">
                                          <p:val>
                                            <p:strVal val="ppt_y"/>
                                          </p:val>
                                        </p:tav>
                                        <p:tav tm="100000">
                                          <p:val>
                                            <p:strVal val="1+ppt_h/2"/>
                                          </p:val>
                                        </p:tav>
                                      </p:tavLst>
                                    </p:anim>
                                    <p:set>
                                      <p:cBhvr>
                                        <p:cTn id="20" dur="1" fill="hold">
                                          <p:stCondLst>
                                            <p:cond delay="499"/>
                                          </p:stCondLst>
                                        </p:cTn>
                                        <p:tgtEl>
                                          <p:spTgt spid="409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500" fill="hold"/>
                                        <p:tgtEl>
                                          <p:spTgt spid="4098"/>
                                        </p:tgtEl>
                                        <p:attrNameLst>
                                          <p:attrName>ppt_x</p:attrName>
                                        </p:attrNameLst>
                                      </p:cBhvr>
                                      <p:tavLst>
                                        <p:tav tm="0">
                                          <p:val>
                                            <p:strVal val="#ppt_x"/>
                                          </p:val>
                                        </p:tav>
                                        <p:tav tm="100000">
                                          <p:val>
                                            <p:strVal val="#ppt_x"/>
                                          </p:val>
                                        </p:tav>
                                      </p:tavLst>
                                    </p:anim>
                                    <p:anim calcmode="lin" valueType="num">
                                      <p:cBhvr additive="base">
                                        <p:cTn id="3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098"/>
                                        </p:tgtEl>
                                        <p:attrNameLst>
                                          <p:attrName>ppt_x</p:attrName>
                                        </p:attrNameLst>
                                      </p:cBhvr>
                                      <p:tavLst>
                                        <p:tav tm="0">
                                          <p:val>
                                            <p:strVal val="ppt_x"/>
                                          </p:val>
                                        </p:tav>
                                        <p:tav tm="100000">
                                          <p:val>
                                            <p:strVal val="ppt_x"/>
                                          </p:val>
                                        </p:tav>
                                      </p:tavLst>
                                    </p:anim>
                                    <p:anim calcmode="lin" valueType="num">
                                      <p:cBhvr additive="base">
                                        <p:cTn id="37" dur="500"/>
                                        <p:tgtEl>
                                          <p:spTgt spid="4098"/>
                                        </p:tgtEl>
                                        <p:attrNameLst>
                                          <p:attrName>ppt_y</p:attrName>
                                        </p:attrNameLst>
                                      </p:cBhvr>
                                      <p:tavLst>
                                        <p:tav tm="0">
                                          <p:val>
                                            <p:strVal val="ppt_y"/>
                                          </p:val>
                                        </p:tav>
                                        <p:tav tm="100000">
                                          <p:val>
                                            <p:strVal val="1+ppt_h/2"/>
                                          </p:val>
                                        </p:tav>
                                      </p:tavLst>
                                    </p:anim>
                                    <p:set>
                                      <p:cBhvr>
                                        <p:cTn id="38"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1088</Words>
  <Application>Microsoft Office PowerPoint</Application>
  <PresentationFormat>On-screen Show (4:3)</PresentationFormat>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The New Deal</vt:lpstr>
      <vt:lpstr>Brother, Can You Spare a Dime? As Sung By: Bing Crosby</vt:lpstr>
      <vt:lpstr>Who was FDR?</vt:lpstr>
      <vt:lpstr>The First 100 Days – Fixing the Banks</vt:lpstr>
      <vt:lpstr>The First 100 Days – Alphabet Soup</vt:lpstr>
      <vt:lpstr>Alphabet Soup Continued</vt:lpstr>
      <vt:lpstr>Opposition to the New Deal</vt:lpstr>
      <vt:lpstr>The 2nd New Deal</vt:lpstr>
      <vt:lpstr>The 2nd New Deal Continued</vt:lpstr>
      <vt:lpstr>The Great Depression would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kurisu97</dc:creator>
  <cp:lastModifiedBy>Jim Rudloff</cp:lastModifiedBy>
  <cp:revision>65</cp:revision>
  <dcterms:created xsi:type="dcterms:W3CDTF">2012-01-10T03:00:29Z</dcterms:created>
  <dcterms:modified xsi:type="dcterms:W3CDTF">2015-02-03T16:31:29Z</dcterms:modified>
</cp:coreProperties>
</file>